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jpeg" ContentType="image/jpeg"/>
  <Default Extension="xml" ContentType="application/xml"/>
  <Default Extension="wdp" ContentType="image/vnd.ms-photo"/>
  <Default Extension="tiff" ContentType="image/tiff"/>
  <Default Extension="gif" ContentType="image/gif"/>
  <Override PartName="/ppt/slides/slide95.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presentation.xml" ContentType="application/vnd.openxmlformats-officedocument.presentationml.presentation.main+xml"/>
  <Override PartName="/ppt/slides/slide94.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8.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9.xml" ContentType="application/vnd.openxmlformats-officedocument.presentationml.slide+xml"/>
  <Override PartName="/ppt/slides/slide47.xml" ContentType="application/vnd.openxmlformats-officedocument.presentationml.slide+xml"/>
  <Override PartName="/ppt/slides/slide51.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50.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73.xml" ContentType="application/vnd.openxmlformats-officedocument.presentationml.slide+xml"/>
  <Override PartName="/ppt/slides/slide76.xml" ContentType="application/vnd.openxmlformats-officedocument.presentationml.slide+xml"/>
  <Override PartName="/ppt/slides/slide71.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72.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60.xml" ContentType="application/vnd.openxmlformats-officedocument.presentationml.slide+xml"/>
  <Override PartName="/ppt/slides/slide56.xml" ContentType="application/vnd.openxmlformats-officedocument.presentationml.slide+xml"/>
  <Override PartName="/ppt/slides/slide62.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1.xml" ContentType="application/vnd.openxmlformats-officedocument.presentationml.slide+xml"/>
  <Override PartName="/ppt/slides/slide66.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5.xml" ContentType="application/vnd.openxmlformats-officedocument.presentationml.slide+xml"/>
  <Override PartName="/ppt/slideMasters/slideMaster9.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8.xml" ContentType="application/vnd.openxmlformats-officedocument.presentationml.slideMaster+xml"/>
  <Override PartName="/ppt/slideMasters/slideMaster10.xml" ContentType="application/vnd.openxmlformats-officedocument.presentationml.slideMaster+xml"/>
  <Override PartName="/ppt/slideMasters/slideMaster5.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slideMasters/slideMaster1.xml" ContentType="application/vnd.openxmlformats-officedocument.presentationml.slideMaster+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88.xml" ContentType="application/vnd.openxmlformats-officedocument.presentationml.slideLayout+xml"/>
  <Override PartName="/ppt/slideLayouts/slideLayout76.xml" ContentType="application/vnd.openxmlformats-officedocument.presentationml.slideLayout+xml"/>
  <Override PartName="/ppt/slideLayouts/slideLayout90.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slideLayouts/slideLayout89.xml" ContentType="application/vnd.openxmlformats-officedocument.presentationml.slideLayout+xml"/>
  <Override PartName="/ppt/notesSlides/notesSlide1.xml" ContentType="application/vnd.openxmlformats-officedocument.presentationml.notesSlide+xml"/>
  <Override PartName="/ppt/slideLayouts/slideLayout9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9.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theme/theme12.xml" ContentType="application/vnd.openxmlformats-officedocument.theme+xml"/>
  <Override PartName="/ppt/theme/theme8.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2" r:id="rId4"/>
    <p:sldMasterId id="2147483691" r:id="rId5"/>
    <p:sldMasterId id="2147483700" r:id="rId6"/>
    <p:sldMasterId id="2147483710" r:id="rId7"/>
    <p:sldMasterId id="2147483725" r:id="rId8"/>
    <p:sldMasterId id="2147483737" r:id="rId9"/>
    <p:sldMasterId id="2147483749" r:id="rId10"/>
  </p:sldMasterIdLst>
  <p:notesMasterIdLst>
    <p:notesMasterId r:id="rId109"/>
  </p:notesMasterIdLst>
  <p:handoutMasterIdLst>
    <p:handoutMasterId r:id="rId110"/>
  </p:handoutMasterIdLst>
  <p:sldIdLst>
    <p:sldId id="293" r:id="rId11"/>
    <p:sldId id="382" r:id="rId12"/>
    <p:sldId id="261" r:id="rId13"/>
    <p:sldId id="263" r:id="rId14"/>
    <p:sldId id="290" r:id="rId15"/>
    <p:sldId id="291" r:id="rId16"/>
    <p:sldId id="292" r:id="rId17"/>
    <p:sldId id="302" r:id="rId18"/>
    <p:sldId id="289" r:id="rId19"/>
    <p:sldId id="265" r:id="rId20"/>
    <p:sldId id="283" r:id="rId21"/>
    <p:sldId id="294" r:id="rId22"/>
    <p:sldId id="295" r:id="rId23"/>
    <p:sldId id="296" r:id="rId24"/>
    <p:sldId id="298" r:id="rId25"/>
    <p:sldId id="297" r:id="rId26"/>
    <p:sldId id="299" r:id="rId27"/>
    <p:sldId id="300" r:id="rId28"/>
    <p:sldId id="301"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76" r:id="rId103"/>
    <p:sldId id="377" r:id="rId104"/>
    <p:sldId id="378" r:id="rId105"/>
    <p:sldId id="379" r:id="rId106"/>
    <p:sldId id="380" r:id="rId107"/>
    <p:sldId id="381" r:id="rId10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00CC99"/>
    <a:srgbClr val="00CC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43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customXml" Target="../customXml/item3.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viewProps" Target="view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theme" Target="theme/theme1.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notesMaster" Target="notesMasters/notesMaster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handoutMaster" Target="handoutMasters/handoutMaster1.xml"/><Relationship Id="rId115" Type="http://schemas.openxmlformats.org/officeDocument/2006/relationships/customXml" Target="../customXml/item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customXml" Target="../customXml/item2.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presProps" Target="pres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5" tIns="46153" rIns="92305" bIns="46153" rtlCol="0"/>
          <a:lstStyle>
            <a:lvl1pPr algn="l">
              <a:defRPr sz="1200"/>
            </a:lvl1pPr>
          </a:lstStyle>
          <a:p>
            <a:endParaRPr lang="en-US" dirty="0"/>
          </a:p>
        </p:txBody>
      </p:sp>
      <p:sp>
        <p:nvSpPr>
          <p:cNvPr id="3" name="Date Placeholder 2"/>
          <p:cNvSpPr>
            <a:spLocks noGrp="1"/>
          </p:cNvSpPr>
          <p:nvPr>
            <p:ph type="dt" sz="quarter" idx="1"/>
          </p:nvPr>
        </p:nvSpPr>
        <p:spPr>
          <a:xfrm>
            <a:off x="3884614" y="0"/>
            <a:ext cx="2971800" cy="464820"/>
          </a:xfrm>
          <a:prstGeom prst="rect">
            <a:avLst/>
          </a:prstGeom>
        </p:spPr>
        <p:txBody>
          <a:bodyPr vert="horz" lIns="92305" tIns="46153" rIns="92305" bIns="46153" rtlCol="0"/>
          <a:lstStyle>
            <a:lvl1pPr algn="r">
              <a:defRPr sz="1200"/>
            </a:lvl1pPr>
          </a:lstStyle>
          <a:p>
            <a:fld id="{20B429CB-0B84-44A5-A2E9-760492FD276C}" type="datetimeFigureOut">
              <a:rPr lang="en-US" smtClean="0"/>
              <a:t>3/16/2011</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2305" tIns="46153" rIns="92305" bIns="4615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4" y="8829967"/>
            <a:ext cx="2971800" cy="464820"/>
          </a:xfrm>
          <a:prstGeom prst="rect">
            <a:avLst/>
          </a:prstGeom>
        </p:spPr>
        <p:txBody>
          <a:bodyPr vert="horz" lIns="92305" tIns="46153" rIns="92305" bIns="46153" rtlCol="0" anchor="b"/>
          <a:lstStyle>
            <a:lvl1pPr algn="r">
              <a:defRPr sz="1200"/>
            </a:lvl1pPr>
          </a:lstStyle>
          <a:p>
            <a:fld id="{36C985E9-D02A-4945-B5AC-A1870CCD7E5F}" type="slidenum">
              <a:rPr lang="en-US" smtClean="0"/>
              <a:t>‹#›</a:t>
            </a:fld>
            <a:endParaRPr lang="en-US" dirty="0"/>
          </a:p>
        </p:txBody>
      </p:sp>
    </p:spTree>
    <p:extLst>
      <p:ext uri="{BB962C8B-B14F-4D97-AF65-F5344CB8AC3E}">
        <p14:creationId xmlns:p14="http://schemas.microsoft.com/office/powerpoint/2010/main" val="31264855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5" tIns="46153" rIns="92305" bIns="46153" rtlCol="0"/>
          <a:lstStyle>
            <a:lvl1pPr algn="l">
              <a:defRPr sz="1200"/>
            </a:lvl1pPr>
          </a:lstStyle>
          <a:p>
            <a:endParaRPr lang="en-US" dirty="0"/>
          </a:p>
        </p:txBody>
      </p:sp>
      <p:sp>
        <p:nvSpPr>
          <p:cNvPr id="3" name="Date Placeholder 2"/>
          <p:cNvSpPr>
            <a:spLocks noGrp="1"/>
          </p:cNvSpPr>
          <p:nvPr>
            <p:ph type="dt" idx="1"/>
          </p:nvPr>
        </p:nvSpPr>
        <p:spPr>
          <a:xfrm>
            <a:off x="3884614" y="0"/>
            <a:ext cx="2971800" cy="464820"/>
          </a:xfrm>
          <a:prstGeom prst="rect">
            <a:avLst/>
          </a:prstGeom>
        </p:spPr>
        <p:txBody>
          <a:bodyPr vert="horz" lIns="92305" tIns="46153" rIns="92305" bIns="46153" rtlCol="0"/>
          <a:lstStyle>
            <a:lvl1pPr algn="r">
              <a:defRPr sz="1200"/>
            </a:lvl1pPr>
          </a:lstStyle>
          <a:p>
            <a:fld id="{0EB8D001-7426-4B99-A365-F145D4472B76}" type="datetimeFigureOut">
              <a:rPr lang="en-US" smtClean="0"/>
              <a:t>3/16/2011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305" tIns="46153" rIns="92305" bIns="46153"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5" tIns="46153" rIns="92305" bIns="4615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305" tIns="46153" rIns="92305" bIns="461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7"/>
            <a:ext cx="2971800" cy="464820"/>
          </a:xfrm>
          <a:prstGeom prst="rect">
            <a:avLst/>
          </a:prstGeom>
        </p:spPr>
        <p:txBody>
          <a:bodyPr vert="horz" lIns="92305" tIns="46153" rIns="92305" bIns="46153" rtlCol="0" anchor="b"/>
          <a:lstStyle>
            <a:lvl1pPr algn="r">
              <a:defRPr sz="1200"/>
            </a:lvl1pPr>
          </a:lstStyle>
          <a:p>
            <a:fld id="{13B07053-BEA2-48F4-899A-F023E58C22F6}" type="slidenum">
              <a:rPr lang="en-US" smtClean="0"/>
              <a:t>‹#›</a:t>
            </a:fld>
            <a:endParaRPr lang="en-US" dirty="0"/>
          </a:p>
        </p:txBody>
      </p:sp>
    </p:spTree>
    <p:extLst>
      <p:ext uri="{BB962C8B-B14F-4D97-AF65-F5344CB8AC3E}">
        <p14:creationId xmlns:p14="http://schemas.microsoft.com/office/powerpoint/2010/main" val="155102139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a:t>
            </a:r>
            <a:r>
              <a:rPr lang="en-US" baseline="0" dirty="0" smtClean="0"/>
              <a:t> the costs against the bids.</a:t>
            </a:r>
          </a:p>
          <a:p>
            <a:endParaRPr lang="en-US" baseline="0" dirty="0" smtClean="0"/>
          </a:p>
          <a:p>
            <a:r>
              <a:rPr lang="en-US" baseline="0" dirty="0" smtClean="0"/>
              <a:t>Establish if new costs are reasonable.</a:t>
            </a:r>
          </a:p>
          <a:p>
            <a:endParaRPr lang="en-US" baseline="0" dirty="0" smtClean="0"/>
          </a:p>
          <a:p>
            <a:r>
              <a:rPr lang="en-US" baseline="0" dirty="0" smtClean="0"/>
              <a:t>To assist in assuring the </a:t>
            </a:r>
            <a:r>
              <a:rPr lang="en-US" i="1" dirty="0" smtClean="0">
                <a:latin typeface="Times New Roman"/>
                <a:ea typeface="Times New Roman"/>
              </a:rPr>
              <a:t>Standard Procedure for Value Engineering In Construction</a:t>
            </a:r>
            <a:r>
              <a:rPr lang="en-US" i="1" baseline="0" dirty="0" smtClean="0">
                <a:latin typeface="Times New Roman"/>
                <a:ea typeface="Times New Roman"/>
              </a:rPr>
              <a:t> Policy </a:t>
            </a:r>
            <a:r>
              <a:rPr lang="en-US" i="0" baseline="0" dirty="0" smtClean="0">
                <a:latin typeface="Times New Roman"/>
                <a:ea typeface="Times New Roman"/>
              </a:rPr>
              <a:t>is followed as it pertains to costs and savings.</a:t>
            </a:r>
            <a:endParaRPr lang="en-US" dirty="0"/>
          </a:p>
        </p:txBody>
      </p:sp>
      <p:sp>
        <p:nvSpPr>
          <p:cNvPr id="4" name="Slide Number Placeholder 3"/>
          <p:cNvSpPr>
            <a:spLocks noGrp="1"/>
          </p:cNvSpPr>
          <p:nvPr>
            <p:ph type="sldNum" sz="quarter" idx="10"/>
          </p:nvPr>
        </p:nvSpPr>
        <p:spPr/>
        <p:txBody>
          <a:bodyPr/>
          <a:lstStyle/>
          <a:p>
            <a:fld id="{6979277E-F0AA-4AE2-A1B8-EAF142DFAC13}" type="slidenum">
              <a:rPr lang="en-US" smtClean="0"/>
              <a:t>12</a:t>
            </a:fld>
            <a:endParaRPr lang="en-US" dirty="0"/>
          </a:p>
        </p:txBody>
      </p:sp>
    </p:spTree>
    <p:extLst>
      <p:ext uri="{BB962C8B-B14F-4D97-AF65-F5344CB8AC3E}">
        <p14:creationId xmlns:p14="http://schemas.microsoft.com/office/powerpoint/2010/main" val="69979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Underlined</a:t>
            </a:r>
            <a:r>
              <a:rPr lang="en-US" baseline="0" dirty="0" smtClean="0"/>
              <a:t> </a:t>
            </a:r>
            <a:r>
              <a:rPr lang="en-US" b="1" u="sng" baseline="0" dirty="0" smtClean="0"/>
              <a:t>use of ingenuity and expertise </a:t>
            </a:r>
            <a:r>
              <a:rPr lang="en-US" baseline="0" dirty="0" smtClean="0"/>
              <a:t>of the Contractor to emphasize that the VECP’s are not simply pay for items that are being non-performed or taking what Departmental changes have been asked for.</a:t>
            </a:r>
            <a:endParaRPr lang="en-US" dirty="0"/>
          </a:p>
        </p:txBody>
      </p:sp>
      <p:sp>
        <p:nvSpPr>
          <p:cNvPr id="4" name="Slide Number Placeholder 3"/>
          <p:cNvSpPr>
            <a:spLocks noGrp="1"/>
          </p:cNvSpPr>
          <p:nvPr>
            <p:ph type="sldNum" sz="quarter" idx="10"/>
          </p:nvPr>
        </p:nvSpPr>
        <p:spPr/>
        <p:txBody>
          <a:bodyPr/>
          <a:lstStyle/>
          <a:p>
            <a:fld id="{6979277E-F0AA-4AE2-A1B8-EAF142DFAC13}" type="slidenum">
              <a:rPr lang="en-US" smtClean="0"/>
              <a:t>13</a:t>
            </a:fld>
            <a:endParaRPr lang="en-US" dirty="0"/>
          </a:p>
        </p:txBody>
      </p:sp>
    </p:spTree>
    <p:extLst>
      <p:ext uri="{BB962C8B-B14F-4D97-AF65-F5344CB8AC3E}">
        <p14:creationId xmlns:p14="http://schemas.microsoft.com/office/powerpoint/2010/main" val="1156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r>
              <a:rPr lang="en-US" baseline="0" dirty="0" smtClean="0"/>
              <a:t> - </a:t>
            </a:r>
            <a:r>
              <a:rPr lang="en-US" dirty="0" smtClean="0"/>
              <a:t>VECP</a:t>
            </a:r>
            <a:r>
              <a:rPr lang="en-US" baseline="0" dirty="0" smtClean="0"/>
              <a:t> shall include: </a:t>
            </a:r>
          </a:p>
          <a:p>
            <a:endParaRPr lang="en-US" baseline="0" dirty="0" smtClean="0"/>
          </a:p>
          <a:p>
            <a:r>
              <a:rPr lang="en-US" baseline="0" dirty="0" smtClean="0"/>
              <a:t>Item number – original contract qty - original contract bid price – new qty</a:t>
            </a:r>
          </a:p>
          <a:p>
            <a:endParaRPr lang="en-US" baseline="0" dirty="0" smtClean="0"/>
          </a:p>
          <a:p>
            <a:r>
              <a:rPr lang="en-US" baseline="0" dirty="0" smtClean="0"/>
              <a:t>All new items of work shall include a Department Pay Item Number and description.</a:t>
            </a:r>
          </a:p>
          <a:p>
            <a:endParaRPr lang="en-US" baseline="0" dirty="0" smtClean="0"/>
          </a:p>
        </p:txBody>
      </p:sp>
      <p:sp>
        <p:nvSpPr>
          <p:cNvPr id="4" name="Slide Number Placeholder 3"/>
          <p:cNvSpPr>
            <a:spLocks noGrp="1"/>
          </p:cNvSpPr>
          <p:nvPr>
            <p:ph type="sldNum" sz="quarter" idx="10"/>
          </p:nvPr>
        </p:nvSpPr>
        <p:spPr/>
        <p:txBody>
          <a:bodyPr/>
          <a:lstStyle/>
          <a:p>
            <a:fld id="{6979277E-F0AA-4AE2-A1B8-EAF142DFAC13}" type="slidenum">
              <a:rPr lang="en-US" smtClean="0"/>
              <a:t>14</a:t>
            </a:fld>
            <a:endParaRPr lang="en-US" dirty="0"/>
          </a:p>
        </p:txBody>
      </p:sp>
    </p:spTree>
    <p:extLst>
      <p:ext uri="{BB962C8B-B14F-4D97-AF65-F5344CB8AC3E}">
        <p14:creationId xmlns:p14="http://schemas.microsoft.com/office/powerpoint/2010/main" val="352892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Lump Sum – hard to estimate</a:t>
            </a:r>
            <a:r>
              <a:rPr lang="en-US" baseline="0" dirty="0" smtClean="0"/>
              <a:t> has changed, what's already been done and a fair price.</a:t>
            </a:r>
          </a:p>
          <a:p>
            <a:endParaRPr lang="en-US" baseline="0" dirty="0" smtClean="0"/>
          </a:p>
          <a:p>
            <a:r>
              <a:rPr lang="en-US" baseline="0" dirty="0" smtClean="0"/>
              <a:t>Changing Qty’s – we set a GUARANTEED MINIMUM SAVINGS. Accepting these sets us up to lose that!</a:t>
            </a:r>
          </a:p>
          <a:p>
            <a:endParaRPr lang="en-US" baseline="0" dirty="0" smtClean="0"/>
          </a:p>
          <a:p>
            <a:r>
              <a:rPr lang="en-US" baseline="0" dirty="0" smtClean="0"/>
              <a:t>If the same or similar work as original bid is being performed it must be performed at the original bid price.</a:t>
            </a:r>
          </a:p>
          <a:p>
            <a:endParaRPr lang="en-US" baseline="0" dirty="0" smtClean="0"/>
          </a:p>
          <a:p>
            <a:r>
              <a:rPr lang="en-US" baseline="0" dirty="0" smtClean="0"/>
              <a:t>The Bidding Process can be harmed at a date later than the bid opening… meaning we have found VECP’s that were bid and they affect items that obviously have been manipulated in the bidding process with the VECP in mind.</a:t>
            </a:r>
            <a:endParaRPr lang="en-US" dirty="0"/>
          </a:p>
        </p:txBody>
      </p:sp>
      <p:sp>
        <p:nvSpPr>
          <p:cNvPr id="4" name="Slide Number Placeholder 3"/>
          <p:cNvSpPr>
            <a:spLocks noGrp="1"/>
          </p:cNvSpPr>
          <p:nvPr>
            <p:ph type="sldNum" sz="quarter" idx="10"/>
          </p:nvPr>
        </p:nvSpPr>
        <p:spPr/>
        <p:txBody>
          <a:bodyPr/>
          <a:lstStyle/>
          <a:p>
            <a:fld id="{6979277E-F0AA-4AE2-A1B8-EAF142DFAC13}" type="slidenum">
              <a:rPr lang="en-US" smtClean="0"/>
              <a:t>15</a:t>
            </a:fld>
            <a:endParaRPr lang="en-US" dirty="0"/>
          </a:p>
        </p:txBody>
      </p:sp>
    </p:spTree>
    <p:extLst>
      <p:ext uri="{BB962C8B-B14F-4D97-AF65-F5344CB8AC3E}">
        <p14:creationId xmlns:p14="http://schemas.microsoft.com/office/powerpoint/2010/main" val="1156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template in Excel of proper way to summarize and submit costs for VECP. We can provide this template to anyone that would like a copy.</a:t>
            </a:r>
            <a:endParaRPr lang="en-US" dirty="0" smtClean="0"/>
          </a:p>
        </p:txBody>
      </p:sp>
      <p:sp>
        <p:nvSpPr>
          <p:cNvPr id="4" name="Slide Number Placeholder 3"/>
          <p:cNvSpPr>
            <a:spLocks noGrp="1"/>
          </p:cNvSpPr>
          <p:nvPr>
            <p:ph type="sldNum" sz="quarter" idx="10"/>
          </p:nvPr>
        </p:nvSpPr>
        <p:spPr/>
        <p:txBody>
          <a:bodyPr/>
          <a:lstStyle/>
          <a:p>
            <a:fld id="{6979277E-F0AA-4AE2-A1B8-EAF142DFAC13}" type="slidenum">
              <a:rPr lang="en-US" smtClean="0"/>
              <a:t>16</a:t>
            </a:fld>
            <a:endParaRPr lang="en-US" dirty="0"/>
          </a:p>
        </p:txBody>
      </p:sp>
    </p:spTree>
    <p:extLst>
      <p:ext uri="{BB962C8B-B14F-4D97-AF65-F5344CB8AC3E}">
        <p14:creationId xmlns:p14="http://schemas.microsoft.com/office/powerpoint/2010/main" val="408847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use of format. Easy to follow. </a:t>
            </a:r>
          </a:p>
          <a:p>
            <a:endParaRPr lang="en-US" dirty="0" smtClean="0"/>
          </a:p>
          <a:p>
            <a:r>
              <a:rPr lang="en-US" dirty="0" smtClean="0"/>
              <a:t>Large qty changes for an entire operation will get some extra scrutiny</a:t>
            </a:r>
            <a:r>
              <a:rPr lang="en-US" baseline="0" dirty="0" smtClean="0"/>
              <a:t> but looks good on surface.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979277E-F0AA-4AE2-A1B8-EAF142DFAC13}" type="slidenum">
              <a:rPr lang="en-US" smtClean="0"/>
              <a:t>17</a:t>
            </a:fld>
            <a:endParaRPr lang="en-US" dirty="0"/>
          </a:p>
        </p:txBody>
      </p:sp>
    </p:spTree>
    <p:extLst>
      <p:ext uri="{BB962C8B-B14F-4D97-AF65-F5344CB8AC3E}">
        <p14:creationId xmlns:p14="http://schemas.microsoft.com/office/powerpoint/2010/main" val="221973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references.</a:t>
            </a:r>
          </a:p>
          <a:p>
            <a:r>
              <a:rPr lang="en-US" dirty="0" smtClean="0"/>
              <a:t>No original bids.</a:t>
            </a:r>
          </a:p>
          <a:p>
            <a:r>
              <a:rPr lang="en-US" dirty="0" smtClean="0"/>
              <a:t>No</a:t>
            </a:r>
            <a:r>
              <a:rPr lang="en-US" baseline="0" dirty="0" smtClean="0"/>
              <a:t> item numbers.</a:t>
            </a:r>
          </a:p>
          <a:p>
            <a:r>
              <a:rPr lang="en-US" baseline="0" dirty="0" smtClean="0"/>
              <a:t>No qty changes.</a:t>
            </a:r>
          </a:p>
          <a:p>
            <a:r>
              <a:rPr lang="en-US" baseline="0" dirty="0" smtClean="0"/>
              <a:t>No Plans.</a:t>
            </a:r>
          </a:p>
          <a:p>
            <a:endParaRPr lang="en-US" baseline="0" dirty="0" smtClean="0"/>
          </a:p>
          <a:p>
            <a:r>
              <a:rPr lang="en-US" baseline="0" dirty="0" smtClean="0"/>
              <a:t>Lump sum total???  How do we estimate this?  SEE NEXT SLIDE.</a:t>
            </a:r>
            <a:endParaRPr lang="en-US" dirty="0"/>
          </a:p>
        </p:txBody>
      </p:sp>
      <p:sp>
        <p:nvSpPr>
          <p:cNvPr id="4" name="Slide Number Placeholder 3"/>
          <p:cNvSpPr>
            <a:spLocks noGrp="1"/>
          </p:cNvSpPr>
          <p:nvPr>
            <p:ph type="sldNum" sz="quarter" idx="10"/>
          </p:nvPr>
        </p:nvSpPr>
        <p:spPr/>
        <p:txBody>
          <a:bodyPr/>
          <a:lstStyle/>
          <a:p>
            <a:fld id="{6979277E-F0AA-4AE2-A1B8-EAF142DFAC13}" type="slidenum">
              <a:rPr lang="en-US" smtClean="0"/>
              <a:t>18</a:t>
            </a:fld>
            <a:endParaRPr lang="en-US" dirty="0"/>
          </a:p>
        </p:txBody>
      </p:sp>
    </p:spTree>
    <p:extLst>
      <p:ext uri="{BB962C8B-B14F-4D97-AF65-F5344CB8AC3E}">
        <p14:creationId xmlns:p14="http://schemas.microsoft.com/office/powerpoint/2010/main" val="330381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time can be saved if we submit properly the first time.</a:t>
            </a:r>
            <a:endParaRPr lang="en-US" dirty="0"/>
          </a:p>
        </p:txBody>
      </p:sp>
      <p:sp>
        <p:nvSpPr>
          <p:cNvPr id="4" name="Slide Number Placeholder 3"/>
          <p:cNvSpPr>
            <a:spLocks noGrp="1"/>
          </p:cNvSpPr>
          <p:nvPr>
            <p:ph type="sldNum" sz="quarter" idx="10"/>
          </p:nvPr>
        </p:nvSpPr>
        <p:spPr/>
        <p:txBody>
          <a:bodyPr/>
          <a:lstStyle/>
          <a:p>
            <a:fld id="{6979277E-F0AA-4AE2-A1B8-EAF142DFAC13}" type="slidenum">
              <a:rPr lang="en-US" smtClean="0"/>
              <a:t>19</a:t>
            </a:fld>
            <a:endParaRPr lang="en-US" dirty="0"/>
          </a:p>
        </p:txBody>
      </p:sp>
    </p:spTree>
    <p:extLst>
      <p:ext uri="{BB962C8B-B14F-4D97-AF65-F5344CB8AC3E}">
        <p14:creationId xmlns:p14="http://schemas.microsoft.com/office/powerpoint/2010/main" val="1713169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9" descr="SlideTitleMas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4876800"/>
            <a:ext cx="8610600" cy="1676400"/>
          </a:xfrm>
          <a:prstGeom prst="rect">
            <a:avLst/>
          </a:prstGeom>
          <a:solidFill>
            <a:srgbClr val="0D8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762000" y="4876801"/>
            <a:ext cx="7772400" cy="838200"/>
          </a:xfrm>
        </p:spPr>
        <p:txBody>
          <a:bodyPr/>
          <a:lstStyle/>
          <a:p>
            <a:r>
              <a:rPr lang="en-US" smtClean="0"/>
              <a:t>Click to edit Master title style</a:t>
            </a:r>
            <a:endParaRPr lang="en-US" dirty="0"/>
          </a:p>
        </p:txBody>
      </p:sp>
      <p:sp>
        <p:nvSpPr>
          <p:cNvPr id="7" name="Subtitle 2"/>
          <p:cNvSpPr>
            <a:spLocks noGrp="1"/>
          </p:cNvSpPr>
          <p:nvPr>
            <p:ph type="subTitle" idx="1"/>
          </p:nvPr>
        </p:nvSpPr>
        <p:spPr>
          <a:xfrm>
            <a:off x="762000" y="5715000"/>
            <a:ext cx="7772400" cy="762000"/>
          </a:xfrm>
        </p:spPr>
        <p:txBody>
          <a:bodyPr rtlCol="0">
            <a:normAutofit/>
          </a:bodyPr>
          <a:lstStyle>
            <a:lvl1pPr algn="ctr">
              <a:defRPr sz="2800">
                <a:latin typeface="+mj-lt"/>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368406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0" y="6396335"/>
            <a:ext cx="9144000" cy="461665"/>
          </a:xfrm>
          <a:prstGeom prst="rect">
            <a:avLst/>
          </a:prstGeom>
          <a:solidFill>
            <a:srgbClr val="009969"/>
          </a:solidFill>
          <a:ln w="98425" cmpd="thinThick">
            <a:solidFill>
              <a:srgbClr val="009969"/>
            </a:solidFill>
          </a:ln>
        </p:spPr>
        <p:txBody>
          <a:bodyPr wrap="square" tIns="91440" bIns="91440" rtlCol="0" anchor="ctr" anchorCtr="0">
            <a:spAutoFit/>
          </a:bodyPr>
          <a:lstStyle/>
          <a:p>
            <a:pPr algn="ctr"/>
            <a:r>
              <a:rPr lang="en-US" spc="300" dirty="0" smtClean="0">
                <a:solidFill>
                  <a:srgbClr val="FFFFFF"/>
                </a:solidFill>
                <a:latin typeface="Copperplate Gothic Bold" pitchFamily="34" charset="0"/>
              </a:rPr>
              <a:t>www.transportation.ohio.gov</a:t>
            </a:r>
            <a:endParaRPr lang="en-US" spc="300" dirty="0">
              <a:solidFill>
                <a:srgbClr val="FFFFFF"/>
              </a:solidFill>
              <a:latin typeface="Copperplate Gothic Bold" pitchFamily="34" charset="0"/>
            </a:endParaRPr>
          </a:p>
        </p:txBody>
      </p:sp>
      <p:sp>
        <p:nvSpPr>
          <p:cNvPr id="12" name="TextBox 11"/>
          <p:cNvSpPr txBox="1"/>
          <p:nvPr userDrawn="1"/>
        </p:nvSpPr>
        <p:spPr>
          <a:xfrm>
            <a:off x="137160" y="6031468"/>
            <a:ext cx="8869680" cy="307777"/>
          </a:xfrm>
          <a:prstGeom prst="rect">
            <a:avLst/>
          </a:prstGeom>
          <a:noFill/>
        </p:spPr>
        <p:txBody>
          <a:bodyPr wrap="square" rtlCol="0">
            <a:spAutoFit/>
          </a:bodyPr>
          <a:lstStyle/>
          <a:p>
            <a:pPr>
              <a:tabLst>
                <a:tab pos="8915400" algn="r"/>
              </a:tabLst>
            </a:pPr>
            <a:r>
              <a:rPr lang="en-US" sz="1400" b="1" dirty="0" smtClean="0">
                <a:solidFill>
                  <a:srgbClr val="009969"/>
                </a:solidFill>
                <a:latin typeface="Copperplate Gothic Light" pitchFamily="34" charset="0"/>
                <a:ea typeface="Times New Roman"/>
                <a:cs typeface="CopprplGoth Bd BT"/>
              </a:rPr>
              <a:t>John R. Kasich, </a:t>
            </a:r>
            <a:r>
              <a:rPr lang="en-US" sz="1400" dirty="0" smtClean="0">
                <a:solidFill>
                  <a:srgbClr val="009969"/>
                </a:solidFill>
                <a:latin typeface="Copperplate Gothic Light" pitchFamily="34" charset="0"/>
                <a:ea typeface="Times New Roman"/>
                <a:cs typeface="CopprplGoth Bd BT"/>
              </a:rPr>
              <a:t>Governor	</a:t>
            </a:r>
            <a:r>
              <a:rPr lang="en-US" sz="1400" b="1" dirty="0" smtClean="0">
                <a:solidFill>
                  <a:srgbClr val="009969"/>
                </a:solidFill>
                <a:latin typeface="Copperplate Gothic Light" pitchFamily="34" charset="0"/>
                <a:ea typeface="Times New Roman"/>
                <a:cs typeface="CopprplGoth Bd BT"/>
              </a:rPr>
              <a:t>Jerry Wray, </a:t>
            </a:r>
            <a:r>
              <a:rPr lang="en-US" sz="1400" dirty="0" smtClean="0">
                <a:solidFill>
                  <a:srgbClr val="009969"/>
                </a:solidFill>
                <a:latin typeface="Copperplate Gothic Light" pitchFamily="34" charset="0"/>
                <a:ea typeface="Times New Roman"/>
                <a:cs typeface="CopprplGoth Bd BT"/>
              </a:rPr>
              <a:t>Director</a:t>
            </a:r>
            <a:endParaRPr lang="en-US" sz="1400" dirty="0">
              <a:solidFill>
                <a:srgbClr val="009969"/>
              </a:solidFill>
              <a:latin typeface="Copperplate Gothic Light" pitchFamily="34" charset="0"/>
              <a:ea typeface="Times New Roman"/>
              <a:cs typeface="CopprplGoth Bd BT"/>
            </a:endParaRPr>
          </a:p>
        </p:txBody>
      </p:sp>
      <p:sp>
        <p:nvSpPr>
          <p:cNvPr id="6" name="Rectangle 4"/>
          <p:cNvSpPr>
            <a:spLocks noChangeArrowheads="1"/>
          </p:cNvSpPr>
          <p:nvPr userDrawn="1"/>
        </p:nvSpPr>
        <p:spPr bwMode="auto">
          <a:xfrm>
            <a:off x="1449388" y="2632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tabLst>
                <a:tab pos="2743200" algn="ctr"/>
                <a:tab pos="5486400" algn="r"/>
              </a:tabLst>
            </a:pPr>
            <a:endParaRPr lang="en-US" dirty="0" smtClean="0">
              <a:solidFill>
                <a:srgbClr val="000000"/>
              </a:solidFill>
              <a:latin typeface="Arial" pitchFamily="34" charset="0"/>
              <a:cs typeface="Arial" pitchFamily="34" charset="0"/>
            </a:endParaRPr>
          </a:p>
        </p:txBody>
      </p:sp>
      <p:sp>
        <p:nvSpPr>
          <p:cNvPr id="7" name="Rectangle 6"/>
          <p:cNvSpPr/>
          <p:nvPr userDrawn="1"/>
        </p:nvSpPr>
        <p:spPr>
          <a:xfrm>
            <a:off x="0" y="0"/>
            <a:ext cx="9144000" cy="763286"/>
          </a:xfrm>
          <a:prstGeom prst="rect">
            <a:avLst/>
          </a:prstGeom>
          <a:solidFill>
            <a:srgbClr val="009969"/>
          </a:solidFill>
          <a:ln w="127000" cmpd="thinThick">
            <a:solidFill>
              <a:srgbClr val="009969"/>
            </a:solidFill>
          </a:ln>
        </p:spPr>
        <p:txBody>
          <a:bodyPr wrap="square" lIns="0" tIns="274320" rIns="0" bIns="91440" anchor="ctr" anchorCtr="0">
            <a:spAutoFit/>
          </a:bodyPr>
          <a:lstStyle/>
          <a:p>
            <a:pPr algn="ctr">
              <a:lnSpc>
                <a:spcPct val="80000"/>
              </a:lnSpc>
              <a:spcBef>
                <a:spcPts val="0"/>
              </a:spcBef>
              <a:spcAft>
                <a:spcPts val="0"/>
              </a:spcAft>
              <a:tabLst>
                <a:tab pos="2743200" algn="ctr"/>
                <a:tab pos="5486400" algn="r"/>
              </a:tabLst>
            </a:pPr>
            <a:r>
              <a:rPr lang="en-US" sz="3200" dirty="0" smtClean="0">
                <a:solidFill>
                  <a:srgbClr val="FFFFFF"/>
                </a:solidFill>
                <a:latin typeface="Copperplate Gothic Bold" pitchFamily="34" charset="0"/>
                <a:ea typeface="Times New Roman"/>
                <a:cs typeface="CopprplGoth Bd BT"/>
              </a:rPr>
              <a:t>Ohio Department of 	Transportation</a:t>
            </a:r>
            <a:endParaRPr lang="en-US" sz="3200" dirty="0">
              <a:solidFill>
                <a:srgbClr val="FFFFFF"/>
              </a:solidFill>
              <a:latin typeface="Copperplate Gothic Bold" pitchFamily="34" charset="0"/>
              <a:ea typeface="Times New Roman"/>
              <a:cs typeface="CopprplGoth Bd BT"/>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200" y="2590800"/>
            <a:ext cx="3657600" cy="3657600"/>
          </a:xfrm>
          <a:prstGeom prst="rect">
            <a:avLst/>
          </a:prstGeom>
        </p:spPr>
      </p:pic>
    </p:spTree>
    <p:extLst>
      <p:ext uri="{BB962C8B-B14F-4D97-AF65-F5344CB8AC3E}">
        <p14:creationId xmlns:p14="http://schemas.microsoft.com/office/powerpoint/2010/main" val="13708652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0" y="6396335"/>
            <a:ext cx="9144000" cy="461665"/>
          </a:xfrm>
          <a:prstGeom prst="rect">
            <a:avLst/>
          </a:prstGeom>
          <a:solidFill>
            <a:srgbClr val="009969"/>
          </a:solidFill>
          <a:ln w="98425" cmpd="thinThick">
            <a:solidFill>
              <a:srgbClr val="009969"/>
            </a:solidFill>
          </a:ln>
        </p:spPr>
        <p:txBody>
          <a:bodyPr wrap="square" tIns="91440" bIns="91440" rtlCol="0" anchor="ctr" anchorCtr="0">
            <a:spAutoFit/>
          </a:bodyPr>
          <a:lstStyle/>
          <a:p>
            <a:pPr algn="ctr"/>
            <a:r>
              <a:rPr lang="en-US" spc="300" dirty="0" smtClean="0">
                <a:solidFill>
                  <a:srgbClr val="FFFFFF"/>
                </a:solidFill>
                <a:latin typeface="Copperplate Gothic Bold" pitchFamily="34" charset="0"/>
              </a:rPr>
              <a:t>www.transportation.ohio.gov</a:t>
            </a:r>
            <a:endParaRPr lang="en-US" spc="300" dirty="0">
              <a:solidFill>
                <a:srgbClr val="FFFFFF"/>
              </a:solidFill>
              <a:latin typeface="Copperplate Gothic Bold" pitchFamily="34" charset="0"/>
            </a:endParaRPr>
          </a:p>
        </p:txBody>
      </p:sp>
      <p:sp>
        <p:nvSpPr>
          <p:cNvPr id="12" name="TextBox 11"/>
          <p:cNvSpPr txBox="1"/>
          <p:nvPr/>
        </p:nvSpPr>
        <p:spPr>
          <a:xfrm>
            <a:off x="137160" y="6031468"/>
            <a:ext cx="8869680" cy="307777"/>
          </a:xfrm>
          <a:prstGeom prst="rect">
            <a:avLst/>
          </a:prstGeom>
          <a:noFill/>
        </p:spPr>
        <p:txBody>
          <a:bodyPr wrap="square" rtlCol="0">
            <a:spAutoFit/>
          </a:bodyPr>
          <a:lstStyle/>
          <a:p>
            <a:pPr>
              <a:tabLst>
                <a:tab pos="8915400" algn="r"/>
              </a:tabLst>
            </a:pPr>
            <a:r>
              <a:rPr lang="en-US" sz="1400" b="1" dirty="0" smtClean="0">
                <a:solidFill>
                  <a:srgbClr val="009969"/>
                </a:solidFill>
                <a:latin typeface="Copperplate Gothic Light" pitchFamily="34" charset="0"/>
                <a:ea typeface="Times New Roman"/>
                <a:cs typeface="CopprplGoth Bd BT"/>
              </a:rPr>
              <a:t>John R. Kasich, </a:t>
            </a:r>
            <a:r>
              <a:rPr lang="en-US" sz="1400" dirty="0" smtClean="0">
                <a:solidFill>
                  <a:srgbClr val="009969"/>
                </a:solidFill>
                <a:latin typeface="Copperplate Gothic Light" pitchFamily="34" charset="0"/>
                <a:ea typeface="Times New Roman"/>
                <a:cs typeface="CopprplGoth Bd BT"/>
              </a:rPr>
              <a:t>Governor	</a:t>
            </a:r>
            <a:r>
              <a:rPr lang="en-US" sz="1400" b="1" dirty="0" smtClean="0">
                <a:solidFill>
                  <a:srgbClr val="009969"/>
                </a:solidFill>
                <a:latin typeface="Copperplate Gothic Light" pitchFamily="34" charset="0"/>
                <a:ea typeface="Times New Roman"/>
                <a:cs typeface="CopprplGoth Bd BT"/>
              </a:rPr>
              <a:t>Jerry Wray, </a:t>
            </a:r>
            <a:r>
              <a:rPr lang="en-US" sz="1400" dirty="0" smtClean="0">
                <a:solidFill>
                  <a:srgbClr val="009969"/>
                </a:solidFill>
                <a:latin typeface="Copperplate Gothic Light" pitchFamily="34" charset="0"/>
                <a:ea typeface="Times New Roman"/>
                <a:cs typeface="CopprplGoth Bd BT"/>
              </a:rPr>
              <a:t>Director</a:t>
            </a:r>
            <a:endParaRPr lang="en-US" sz="1400" dirty="0">
              <a:solidFill>
                <a:srgbClr val="009969"/>
              </a:solidFill>
              <a:latin typeface="Copperplate Gothic Light" pitchFamily="34" charset="0"/>
              <a:ea typeface="Times New Roman"/>
              <a:cs typeface="CopprplGoth Bd BT"/>
            </a:endParaRPr>
          </a:p>
        </p:txBody>
      </p:sp>
      <p:sp>
        <p:nvSpPr>
          <p:cNvPr id="6" name="Rectangle 4"/>
          <p:cNvSpPr>
            <a:spLocks noChangeArrowheads="1"/>
          </p:cNvSpPr>
          <p:nvPr/>
        </p:nvSpPr>
        <p:spPr bwMode="auto">
          <a:xfrm>
            <a:off x="1449388" y="2632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tabLst>
                <a:tab pos="2743200" algn="ctr"/>
                <a:tab pos="5486400" algn="r"/>
              </a:tabLst>
            </a:pPr>
            <a:endParaRPr lang="en-US" dirty="0" smtClean="0">
              <a:solidFill>
                <a:srgbClr val="000000"/>
              </a:solidFill>
              <a:latin typeface="Arial" pitchFamily="34" charset="0"/>
              <a:cs typeface="Arial" pitchFamily="34" charset="0"/>
            </a:endParaRPr>
          </a:p>
        </p:txBody>
      </p:sp>
      <p:sp>
        <p:nvSpPr>
          <p:cNvPr id="7" name="Rectangle 6"/>
          <p:cNvSpPr/>
          <p:nvPr/>
        </p:nvSpPr>
        <p:spPr>
          <a:xfrm>
            <a:off x="0" y="0"/>
            <a:ext cx="9144000" cy="763286"/>
          </a:xfrm>
          <a:prstGeom prst="rect">
            <a:avLst/>
          </a:prstGeom>
          <a:solidFill>
            <a:srgbClr val="009969"/>
          </a:solidFill>
          <a:ln w="127000" cmpd="thinThick">
            <a:solidFill>
              <a:srgbClr val="009969"/>
            </a:solidFill>
          </a:ln>
        </p:spPr>
        <p:txBody>
          <a:bodyPr wrap="square" lIns="0" tIns="274320" rIns="0" bIns="91440" anchor="ctr" anchorCtr="0">
            <a:spAutoFit/>
          </a:bodyPr>
          <a:lstStyle/>
          <a:p>
            <a:pPr algn="ctr">
              <a:lnSpc>
                <a:spcPct val="80000"/>
              </a:lnSpc>
              <a:spcBef>
                <a:spcPts val="0"/>
              </a:spcBef>
              <a:spcAft>
                <a:spcPts val="0"/>
              </a:spcAft>
              <a:tabLst>
                <a:tab pos="2743200" algn="ctr"/>
                <a:tab pos="5486400" algn="r"/>
              </a:tabLst>
            </a:pPr>
            <a:r>
              <a:rPr lang="en-US" sz="3200" dirty="0" smtClean="0">
                <a:solidFill>
                  <a:srgbClr val="FFFFFF"/>
                </a:solidFill>
                <a:latin typeface="Copperplate Gothic Bold" pitchFamily="34" charset="0"/>
                <a:ea typeface="Times New Roman"/>
                <a:cs typeface="CopprplGoth Bd BT"/>
              </a:rPr>
              <a:t>Ohio Department of 	Transportation</a:t>
            </a:r>
            <a:endParaRPr lang="en-US" sz="3200" dirty="0">
              <a:solidFill>
                <a:srgbClr val="FFFFFF"/>
              </a:solidFill>
              <a:latin typeface="Copperplate Gothic Bold" pitchFamily="34" charset="0"/>
              <a:ea typeface="Times New Roman"/>
              <a:cs typeface="CopprplGoth Bd BT"/>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590800"/>
            <a:ext cx="3657600" cy="3657600"/>
          </a:xfrm>
          <a:prstGeom prst="rect">
            <a:avLst/>
          </a:prstGeom>
        </p:spPr>
      </p:pic>
    </p:spTree>
    <p:extLst>
      <p:ext uri="{BB962C8B-B14F-4D97-AF65-F5344CB8AC3E}">
        <p14:creationId xmlns:p14="http://schemas.microsoft.com/office/powerpoint/2010/main" val="3421538023"/>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4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0">
                <a:latin typeface="Copperplate Gothic Light" pitchFamily="34" charset="0"/>
              </a:defRPr>
            </a:lvl1pPr>
            <a:lvl2pPr>
              <a:defRPr>
                <a:latin typeface="Copperplate Gothic Light" pitchFamily="34" charset="0"/>
              </a:defRPr>
            </a:lvl2pPr>
            <a:lvl3pPr>
              <a:defRPr>
                <a:latin typeface="Copperplate Gothic Light" pitchFamily="34" charset="0"/>
              </a:defRPr>
            </a:lvl3pPr>
            <a:lvl4pPr>
              <a:defRPr>
                <a:latin typeface="Copperplate Gothic Light" pitchFamily="34" charset="0"/>
              </a:defRPr>
            </a:lvl4pPr>
            <a:lvl5pPr>
              <a:defRPr>
                <a:latin typeface="Copperplate Gothic Ligh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3"/>
          </p:nvPr>
        </p:nvSpPr>
        <p:spPr>
          <a:xfrm>
            <a:off x="853440" y="6324600"/>
            <a:ext cx="7376160" cy="365760"/>
          </a:xfrm>
          <a:prstGeom prst="rect">
            <a:avLst/>
          </a:prstGeom>
          <a:ln/>
        </p:spPr>
        <p:txBody>
          <a:bodyPr tIns="0" bIns="0" anchor="ctr" anchorCtr="0">
            <a:normAutofit/>
          </a:bodyPr>
          <a:lstStyle>
            <a:lvl1pPr algn="l">
              <a:defRPr sz="1400" b="0">
                <a:solidFill>
                  <a:srgbClr val="009969"/>
                </a:solidFill>
                <a:latin typeface="Copperplate Gothic Bold" pitchFamily="34" charset="0"/>
              </a:defRPr>
            </a:lvl1pPr>
          </a:lstStyle>
          <a:p>
            <a:r>
              <a:rPr lang="en-US" dirty="0" smtClean="0"/>
              <a:t>ODOT –DIVISION  OF CONSTRUCTION</a:t>
            </a:r>
            <a:endParaRPr lang="en-US" dirty="0"/>
          </a:p>
        </p:txBody>
      </p:sp>
    </p:spTree>
    <p:extLst>
      <p:ext uri="{BB962C8B-B14F-4D97-AF65-F5344CB8AC3E}">
        <p14:creationId xmlns:p14="http://schemas.microsoft.com/office/powerpoint/2010/main" val="30658951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Text Placeholder 10"/>
          <p:cNvSpPr>
            <a:spLocks noGrp="1"/>
          </p:cNvSpPr>
          <p:nvPr>
            <p:ph type="body" sz="quarter" idx="11" hasCustomPrompt="1"/>
          </p:nvPr>
        </p:nvSpPr>
        <p:spPr>
          <a:xfrm>
            <a:off x="457200" y="1447800"/>
            <a:ext cx="8305800" cy="609600"/>
          </a:xfrm>
        </p:spPr>
        <p:txBody>
          <a:bodyPr/>
          <a:lstStyle>
            <a:lvl1pPr algn="ctr">
              <a:buNone/>
              <a:defRPr sz="2400" b="0" i="1" u="sng" baseline="0">
                <a:latin typeface="+mj-lt"/>
              </a:defRPr>
            </a:lvl1pPr>
          </a:lstStyle>
          <a:p>
            <a:pPr lvl="0"/>
            <a:r>
              <a:rPr lang="en-US" sz="2400" b="1" i="1" u="sng" dirty="0" smtClean="0">
                <a:latin typeface="+mj-lt"/>
              </a:rPr>
              <a:t>Subtitle</a:t>
            </a:r>
            <a:endParaRPr lang="en-US" dirty="0"/>
          </a:p>
        </p:txBody>
      </p:sp>
      <p:sp>
        <p:nvSpPr>
          <p:cNvPr id="6" name="Footer Placeholder 5"/>
          <p:cNvSpPr>
            <a:spLocks noGrp="1" noChangeArrowheads="1"/>
          </p:cNvSpPr>
          <p:nvPr>
            <p:ph type="ftr" sz="quarter" idx="3"/>
          </p:nvPr>
        </p:nvSpPr>
        <p:spPr>
          <a:xfrm>
            <a:off x="853440" y="6324600"/>
            <a:ext cx="7376160" cy="365760"/>
          </a:xfrm>
          <a:prstGeom prst="rect">
            <a:avLst/>
          </a:prstGeom>
          <a:ln/>
        </p:spPr>
        <p:txBody>
          <a:bodyPr tIns="0" bIns="0" anchor="ctr" anchorCtr="0">
            <a:normAutofit/>
          </a:bodyPr>
          <a:lstStyle>
            <a:lvl1pPr algn="l">
              <a:defRPr sz="1400" b="0">
                <a:solidFill>
                  <a:srgbClr val="009969"/>
                </a:solidFill>
                <a:latin typeface="Copperplate Gothic Bold" pitchFamily="34" charset="0"/>
              </a:defRPr>
            </a:lvl1pPr>
          </a:lstStyle>
          <a:p>
            <a:r>
              <a:rPr lang="en-US" dirty="0" smtClean="0"/>
              <a:t>ODOT –DIVISION  OF CONSTRUCTION</a:t>
            </a:r>
            <a:endParaRPr lang="en-US" dirty="0"/>
          </a:p>
        </p:txBody>
      </p:sp>
    </p:spTree>
    <p:extLst>
      <p:ext uri="{BB962C8B-B14F-4D97-AF65-F5344CB8AC3E}">
        <p14:creationId xmlns:p14="http://schemas.microsoft.com/office/powerpoint/2010/main" val="204724047"/>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smtClean="0"/>
              <a:t>Click to edit Master title style</a:t>
            </a:r>
            <a:endParaRPr lang="en-US" dirty="0"/>
          </a:p>
        </p:txBody>
      </p:sp>
      <p:sp>
        <p:nvSpPr>
          <p:cNvPr id="4" name="Rectangle 5"/>
          <p:cNvSpPr>
            <a:spLocks noGrp="1" noChangeArrowheads="1"/>
          </p:cNvSpPr>
          <p:nvPr>
            <p:ph type="ftr" sz="quarter" idx="3"/>
          </p:nvPr>
        </p:nvSpPr>
        <p:spPr>
          <a:xfrm>
            <a:off x="853440" y="6324600"/>
            <a:ext cx="7376160" cy="365760"/>
          </a:xfrm>
          <a:prstGeom prst="rect">
            <a:avLst/>
          </a:prstGeom>
          <a:ln/>
        </p:spPr>
        <p:txBody>
          <a:bodyPr tIns="0" bIns="0" anchor="ctr" anchorCtr="0">
            <a:normAutofit/>
          </a:bodyPr>
          <a:lstStyle>
            <a:lvl1pPr algn="l">
              <a:defRPr sz="1400" b="0">
                <a:solidFill>
                  <a:srgbClr val="009969"/>
                </a:solidFill>
                <a:latin typeface="Copperplate Gothic Bold" pitchFamily="34" charset="0"/>
              </a:defRPr>
            </a:lvl1pPr>
          </a:lstStyle>
          <a:p>
            <a:r>
              <a:rPr lang="en-US" dirty="0" smtClean="0"/>
              <a:t>ODOT –DIVISION  OF CONSTRUCTION</a:t>
            </a:r>
            <a:endParaRPr lang="en-US" dirty="0"/>
          </a:p>
        </p:txBody>
      </p:sp>
    </p:spTree>
    <p:extLst>
      <p:ext uri="{BB962C8B-B14F-4D97-AF65-F5344CB8AC3E}">
        <p14:creationId xmlns:p14="http://schemas.microsoft.com/office/powerpoint/2010/main" val="6351064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idx="1" hasCustomPrompt="1"/>
          </p:nvPr>
        </p:nvSpPr>
        <p:spPr>
          <a:xfrm>
            <a:off x="457200" y="1524000"/>
            <a:ext cx="8153400" cy="44958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endParaRPr lang="en-US" dirty="0" smtClean="0"/>
          </a:p>
          <a:p>
            <a:pPr lvl="2">
              <a:buNone/>
            </a:pPr>
            <a:endParaRPr lang="en-US" dirty="0" smtClean="0"/>
          </a:p>
          <a:p>
            <a:pPr>
              <a:buNone/>
            </a:pPr>
            <a:r>
              <a:rPr lang="en-US" dirty="0" smtClean="0"/>
              <a:t>Column Two</a:t>
            </a:r>
          </a:p>
          <a:p>
            <a:r>
              <a:rPr lang="en-US" dirty="0" smtClean="0"/>
              <a:t>2</a:t>
            </a:r>
            <a:endParaRPr lang="en-US" dirty="0"/>
          </a:p>
        </p:txBody>
      </p:sp>
      <p:sp>
        <p:nvSpPr>
          <p:cNvPr id="5" name="Rectangle 5"/>
          <p:cNvSpPr>
            <a:spLocks noGrp="1" noChangeArrowheads="1"/>
          </p:cNvSpPr>
          <p:nvPr>
            <p:ph type="ftr" sz="quarter" idx="3"/>
          </p:nvPr>
        </p:nvSpPr>
        <p:spPr>
          <a:xfrm>
            <a:off x="853440" y="6324600"/>
            <a:ext cx="7376160" cy="365760"/>
          </a:xfrm>
          <a:prstGeom prst="rect">
            <a:avLst/>
          </a:prstGeom>
          <a:ln/>
        </p:spPr>
        <p:txBody>
          <a:bodyPr tIns="0" bIns="0" anchor="ctr" anchorCtr="0">
            <a:normAutofit/>
          </a:bodyPr>
          <a:lstStyle>
            <a:lvl1pPr algn="l">
              <a:defRPr sz="1400" b="0">
                <a:solidFill>
                  <a:srgbClr val="009969"/>
                </a:solidFill>
                <a:latin typeface="Copperplate Gothic Bold" pitchFamily="34" charset="0"/>
              </a:defRPr>
            </a:lvl1pPr>
          </a:lstStyle>
          <a:p>
            <a:r>
              <a:rPr lang="en-US" dirty="0" smtClean="0"/>
              <a:t>ODOT –DIVISION  OF CONSTRUCTION</a:t>
            </a:r>
            <a:endParaRPr lang="en-US" dirty="0"/>
          </a:p>
        </p:txBody>
      </p:sp>
    </p:spTree>
    <p:extLst>
      <p:ext uri="{BB962C8B-B14F-4D97-AF65-F5344CB8AC3E}">
        <p14:creationId xmlns:p14="http://schemas.microsoft.com/office/powerpoint/2010/main" val="3503041033"/>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idx="1" hasCustomPrompt="1"/>
          </p:nvPr>
        </p:nvSpPr>
        <p:spPr>
          <a:xfrm>
            <a:off x="457200" y="2209800"/>
            <a:ext cx="8153400" cy="38100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buNone/>
            </a:pPr>
            <a:endParaRPr lang="en-US" dirty="0" smtClean="0"/>
          </a:p>
          <a:p>
            <a:pPr>
              <a:buNone/>
            </a:pPr>
            <a:r>
              <a:rPr lang="en-US" dirty="0" smtClean="0"/>
              <a:t>Column Two</a:t>
            </a:r>
          </a:p>
          <a:p>
            <a:r>
              <a:rPr lang="en-US" dirty="0" smtClean="0"/>
              <a:t>2</a:t>
            </a:r>
            <a:endParaRPr lang="en-US" dirty="0"/>
          </a:p>
        </p:txBody>
      </p:sp>
      <p:sp>
        <p:nvSpPr>
          <p:cNvPr id="7"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
        <p:nvSpPr>
          <p:cNvPr id="8" name="Rectangle 5"/>
          <p:cNvSpPr>
            <a:spLocks noGrp="1" noChangeArrowheads="1"/>
          </p:cNvSpPr>
          <p:nvPr>
            <p:ph type="ftr" sz="quarter" idx="3"/>
          </p:nvPr>
        </p:nvSpPr>
        <p:spPr>
          <a:xfrm>
            <a:off x="853440" y="6324600"/>
            <a:ext cx="7376160" cy="365760"/>
          </a:xfrm>
          <a:prstGeom prst="rect">
            <a:avLst/>
          </a:prstGeom>
          <a:ln/>
        </p:spPr>
        <p:txBody>
          <a:bodyPr tIns="0" bIns="0" anchor="ctr" anchorCtr="0">
            <a:normAutofit/>
          </a:bodyPr>
          <a:lstStyle>
            <a:lvl1pPr algn="l">
              <a:defRPr sz="1400" b="0">
                <a:solidFill>
                  <a:srgbClr val="009969"/>
                </a:solidFill>
                <a:latin typeface="Copperplate Gothic Bold" pitchFamily="34" charset="0"/>
              </a:defRPr>
            </a:lvl1pPr>
          </a:lstStyle>
          <a:p>
            <a:r>
              <a:rPr lang="en-US" dirty="0" smtClean="0"/>
              <a:t>ODOT –DIVISION  OF CONSTRUCTION</a:t>
            </a:r>
            <a:endParaRPr lang="en-US" dirty="0"/>
          </a:p>
        </p:txBody>
      </p:sp>
    </p:spTree>
    <p:extLst>
      <p:ext uri="{BB962C8B-B14F-4D97-AF65-F5344CB8AC3E}">
        <p14:creationId xmlns:p14="http://schemas.microsoft.com/office/powerpoint/2010/main" val="2798641372"/>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3" name="Rectangle 5"/>
          <p:cNvSpPr>
            <a:spLocks noGrp="1" noChangeArrowheads="1"/>
          </p:cNvSpPr>
          <p:nvPr>
            <p:ph type="ftr" sz="quarter" idx="3"/>
          </p:nvPr>
        </p:nvSpPr>
        <p:spPr>
          <a:xfrm>
            <a:off x="853440" y="6324600"/>
            <a:ext cx="7376160" cy="365760"/>
          </a:xfrm>
          <a:prstGeom prst="rect">
            <a:avLst/>
          </a:prstGeom>
          <a:ln/>
        </p:spPr>
        <p:txBody>
          <a:bodyPr tIns="0" bIns="0" anchor="ctr" anchorCtr="0">
            <a:normAutofit/>
          </a:bodyPr>
          <a:lstStyle>
            <a:lvl1pPr algn="l">
              <a:defRPr sz="1400" b="0">
                <a:solidFill>
                  <a:srgbClr val="009969"/>
                </a:solidFill>
                <a:latin typeface="Copperplate Gothic Bold" pitchFamily="34" charset="0"/>
              </a:defRPr>
            </a:lvl1pPr>
          </a:lstStyle>
          <a:p>
            <a:r>
              <a:rPr lang="en-US" dirty="0" smtClean="0"/>
              <a:t>ODOT –DIVISION  OF CONSTRUCTION</a:t>
            </a:r>
            <a:endParaRPr lang="en-US" dirty="0"/>
          </a:p>
        </p:txBody>
      </p:sp>
    </p:spTree>
    <p:extLst>
      <p:ext uri="{BB962C8B-B14F-4D97-AF65-F5344CB8AC3E}">
        <p14:creationId xmlns:p14="http://schemas.microsoft.com/office/powerpoint/2010/main" val="3610363783"/>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136837"/>
      </p:ext>
    </p:extLst>
  </p:cSld>
  <p:clrMapOvr>
    <a:masterClrMapping/>
  </p:clrMapOvr>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0" y="6396335"/>
            <a:ext cx="9144000" cy="461665"/>
          </a:xfrm>
          <a:prstGeom prst="rect">
            <a:avLst/>
          </a:prstGeom>
          <a:solidFill>
            <a:srgbClr val="009969"/>
          </a:solidFill>
          <a:ln w="98425" cmpd="thinThick">
            <a:solidFill>
              <a:srgbClr val="009969"/>
            </a:solidFill>
          </a:ln>
        </p:spPr>
        <p:txBody>
          <a:bodyPr wrap="square" tIns="91440" bIns="91440" rtlCol="0" anchor="ctr" anchorCtr="0">
            <a:spAutoFit/>
          </a:bodyPr>
          <a:lstStyle/>
          <a:p>
            <a:pPr algn="ctr"/>
            <a:r>
              <a:rPr lang="en-US" spc="300" dirty="0" smtClean="0">
                <a:solidFill>
                  <a:srgbClr val="FFFFFF"/>
                </a:solidFill>
                <a:latin typeface="Copperplate Gothic Bold" pitchFamily="34" charset="0"/>
              </a:rPr>
              <a:t>www.transportation.ohio.gov</a:t>
            </a:r>
            <a:endParaRPr lang="en-US" spc="300" dirty="0">
              <a:solidFill>
                <a:srgbClr val="FFFFFF"/>
              </a:solidFill>
              <a:latin typeface="Copperplate Gothic Bold" pitchFamily="34" charset="0"/>
            </a:endParaRPr>
          </a:p>
        </p:txBody>
      </p:sp>
      <p:sp>
        <p:nvSpPr>
          <p:cNvPr id="12" name="TextBox 11"/>
          <p:cNvSpPr txBox="1"/>
          <p:nvPr/>
        </p:nvSpPr>
        <p:spPr>
          <a:xfrm>
            <a:off x="137160" y="6031468"/>
            <a:ext cx="8869680" cy="307777"/>
          </a:xfrm>
          <a:prstGeom prst="rect">
            <a:avLst/>
          </a:prstGeom>
          <a:noFill/>
        </p:spPr>
        <p:txBody>
          <a:bodyPr wrap="square" rtlCol="0">
            <a:spAutoFit/>
          </a:bodyPr>
          <a:lstStyle/>
          <a:p>
            <a:pPr>
              <a:tabLst>
                <a:tab pos="8915400" algn="r"/>
              </a:tabLst>
            </a:pPr>
            <a:r>
              <a:rPr lang="en-US" sz="1400" b="1" dirty="0" smtClean="0">
                <a:solidFill>
                  <a:srgbClr val="009969"/>
                </a:solidFill>
                <a:latin typeface="Copperplate Gothic Light" pitchFamily="34" charset="0"/>
                <a:ea typeface="Times New Roman"/>
                <a:cs typeface="CopprplGoth Bd BT"/>
              </a:rPr>
              <a:t>John R. Kasich, </a:t>
            </a:r>
            <a:r>
              <a:rPr lang="en-US" sz="1400" dirty="0" smtClean="0">
                <a:solidFill>
                  <a:srgbClr val="009969"/>
                </a:solidFill>
                <a:latin typeface="Copperplate Gothic Light" pitchFamily="34" charset="0"/>
                <a:ea typeface="Times New Roman"/>
                <a:cs typeface="CopprplGoth Bd BT"/>
              </a:rPr>
              <a:t>Governor	</a:t>
            </a:r>
            <a:r>
              <a:rPr lang="en-US" sz="1400" b="1" dirty="0" smtClean="0">
                <a:solidFill>
                  <a:srgbClr val="009969"/>
                </a:solidFill>
                <a:latin typeface="Copperplate Gothic Light" pitchFamily="34" charset="0"/>
                <a:ea typeface="Times New Roman"/>
                <a:cs typeface="CopprplGoth Bd BT"/>
              </a:rPr>
              <a:t>Jerry Wray, </a:t>
            </a:r>
            <a:r>
              <a:rPr lang="en-US" sz="1400" dirty="0" smtClean="0">
                <a:solidFill>
                  <a:srgbClr val="009969"/>
                </a:solidFill>
                <a:latin typeface="Copperplate Gothic Light" pitchFamily="34" charset="0"/>
                <a:ea typeface="Times New Roman"/>
                <a:cs typeface="CopprplGoth Bd BT"/>
              </a:rPr>
              <a:t>Director</a:t>
            </a:r>
            <a:endParaRPr lang="en-US" sz="1400" dirty="0">
              <a:solidFill>
                <a:srgbClr val="009969"/>
              </a:solidFill>
              <a:latin typeface="Copperplate Gothic Light" pitchFamily="34" charset="0"/>
              <a:ea typeface="Times New Roman"/>
              <a:cs typeface="CopprplGoth Bd BT"/>
            </a:endParaRPr>
          </a:p>
        </p:txBody>
      </p:sp>
      <p:sp>
        <p:nvSpPr>
          <p:cNvPr id="6" name="Rectangle 4"/>
          <p:cNvSpPr>
            <a:spLocks noChangeArrowheads="1"/>
          </p:cNvSpPr>
          <p:nvPr/>
        </p:nvSpPr>
        <p:spPr bwMode="auto">
          <a:xfrm>
            <a:off x="1449388" y="2632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tabLst>
                <a:tab pos="2743200" algn="ctr"/>
                <a:tab pos="5486400" algn="r"/>
              </a:tabLst>
            </a:pPr>
            <a:endParaRPr lang="en-US" dirty="0" smtClean="0">
              <a:solidFill>
                <a:srgbClr val="000000"/>
              </a:solidFill>
              <a:latin typeface="Arial" pitchFamily="34" charset="0"/>
              <a:cs typeface="Arial" pitchFamily="34" charset="0"/>
            </a:endParaRPr>
          </a:p>
        </p:txBody>
      </p:sp>
      <p:sp>
        <p:nvSpPr>
          <p:cNvPr id="7" name="Rectangle 6"/>
          <p:cNvSpPr/>
          <p:nvPr/>
        </p:nvSpPr>
        <p:spPr>
          <a:xfrm>
            <a:off x="0" y="0"/>
            <a:ext cx="9144000" cy="763286"/>
          </a:xfrm>
          <a:prstGeom prst="rect">
            <a:avLst/>
          </a:prstGeom>
          <a:solidFill>
            <a:srgbClr val="009969"/>
          </a:solidFill>
          <a:ln w="127000" cmpd="thinThick">
            <a:solidFill>
              <a:srgbClr val="009969"/>
            </a:solidFill>
          </a:ln>
        </p:spPr>
        <p:txBody>
          <a:bodyPr wrap="square" lIns="0" tIns="274320" rIns="0" bIns="91440" anchor="ctr" anchorCtr="0">
            <a:spAutoFit/>
          </a:bodyPr>
          <a:lstStyle/>
          <a:p>
            <a:pPr algn="ctr">
              <a:lnSpc>
                <a:spcPct val="80000"/>
              </a:lnSpc>
              <a:spcBef>
                <a:spcPts val="0"/>
              </a:spcBef>
              <a:spcAft>
                <a:spcPts val="0"/>
              </a:spcAft>
              <a:tabLst>
                <a:tab pos="2743200" algn="ctr"/>
                <a:tab pos="5486400" algn="r"/>
              </a:tabLst>
            </a:pPr>
            <a:r>
              <a:rPr lang="en-US" sz="3200" dirty="0" smtClean="0">
                <a:solidFill>
                  <a:srgbClr val="FFFFFF"/>
                </a:solidFill>
                <a:latin typeface="Copperplate Gothic Bold" pitchFamily="34" charset="0"/>
                <a:ea typeface="Times New Roman"/>
                <a:cs typeface="CopprplGoth Bd BT"/>
              </a:rPr>
              <a:t>Ohio Department of 	Transportation</a:t>
            </a:r>
            <a:endParaRPr lang="en-US" sz="3200" dirty="0">
              <a:solidFill>
                <a:srgbClr val="FFFFFF"/>
              </a:solidFill>
              <a:latin typeface="Copperplate Gothic Bold" pitchFamily="34" charset="0"/>
              <a:ea typeface="Times New Roman"/>
              <a:cs typeface="CopprplGoth Bd BT"/>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590800"/>
            <a:ext cx="3657600" cy="3657600"/>
          </a:xfrm>
          <a:prstGeom prst="rect">
            <a:avLst/>
          </a:prstGeom>
        </p:spPr>
      </p:pic>
    </p:spTree>
    <p:extLst>
      <p:ext uri="{BB962C8B-B14F-4D97-AF65-F5344CB8AC3E}">
        <p14:creationId xmlns:p14="http://schemas.microsoft.com/office/powerpoint/2010/main" val="1370865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sz="1600"/>
            </a:lvl1pPr>
          </a:lstStyle>
          <a:p>
            <a:r>
              <a:rPr lang="en-US" dirty="0" smtClean="0"/>
              <a:t>ODOT –DIVISION  OF CONSTRUCTION</a:t>
            </a:r>
            <a:endParaRPr lang="en-US" dirty="0"/>
          </a:p>
        </p:txBody>
      </p:sp>
    </p:spTree>
    <p:extLst>
      <p:ext uri="{BB962C8B-B14F-4D97-AF65-F5344CB8AC3E}">
        <p14:creationId xmlns:p14="http://schemas.microsoft.com/office/powerpoint/2010/main" val="3267868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7800" y="138113"/>
            <a:ext cx="8785225" cy="6015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525" y="6640513"/>
            <a:ext cx="1905000" cy="457200"/>
          </a:xfrm>
          <a:prstGeom prst="rect">
            <a:avLst/>
          </a:prstGeom>
        </p:spPr>
        <p:txBody>
          <a:bodyPr/>
          <a:lstStyle>
            <a:lvl1pPr>
              <a:defRPr/>
            </a:lvl1pPr>
          </a:lstStyle>
          <a:p>
            <a:fld id="{8DEE53CA-622B-41E8-A7A4-EDCBE8976169}" type="datetimeFigureOut">
              <a:rPr lang="en-US" smtClean="0"/>
              <a:t>3/16/2011</a:t>
            </a:fld>
            <a:endParaRPr lang="en-US" dirty="0"/>
          </a:p>
        </p:txBody>
      </p:sp>
      <p:sp>
        <p:nvSpPr>
          <p:cNvPr id="4" name="Footer Placeholder 3"/>
          <p:cNvSpPr>
            <a:spLocks noGrp="1"/>
          </p:cNvSpPr>
          <p:nvPr>
            <p:ph type="ftr" sz="quarter" idx="11"/>
          </p:nvPr>
        </p:nvSpPr>
        <p:spPr>
          <a:xfrm>
            <a:off x="3157538" y="6248400"/>
            <a:ext cx="2894012" cy="457200"/>
          </a:xfrm>
        </p:spPr>
        <p:txBody>
          <a:bodyPr/>
          <a:lstStyle>
            <a:lvl1pPr>
              <a:defRPr/>
            </a:lvl1pPr>
          </a:lstStyle>
          <a:p>
            <a:endParaRPr lang="en-US" dirty="0"/>
          </a:p>
        </p:txBody>
      </p:sp>
      <p:sp>
        <p:nvSpPr>
          <p:cNvPr id="5" name="Slide Number Placeholder 4"/>
          <p:cNvSpPr>
            <a:spLocks noGrp="1"/>
          </p:cNvSpPr>
          <p:nvPr>
            <p:ph type="sldNum" sz="quarter" idx="12"/>
          </p:nvPr>
        </p:nvSpPr>
        <p:spPr>
          <a:xfrm>
            <a:off x="7070725" y="6221413"/>
            <a:ext cx="1905000" cy="457200"/>
          </a:xfrm>
          <a:prstGeom prst="rect">
            <a:avLst/>
          </a:prstGeom>
        </p:spPr>
        <p:txBody>
          <a:bodyPr/>
          <a:lstStyle>
            <a:lvl1pPr>
              <a:defRPr/>
            </a:lvl1pPr>
          </a:lstStyle>
          <a:p>
            <a:fld id="{61D7A745-68C1-4F05-9A1A-5ED4C8096200}" type="slidenum">
              <a:rPr lang="en-US" smtClean="0"/>
              <a:t>‹#›</a:t>
            </a:fld>
            <a:endParaRPr lang="en-US" dirty="0"/>
          </a:p>
        </p:txBody>
      </p:sp>
    </p:spTree>
    <p:extLst>
      <p:ext uri="{BB962C8B-B14F-4D97-AF65-F5344CB8AC3E}">
        <p14:creationId xmlns:p14="http://schemas.microsoft.com/office/powerpoint/2010/main" val="3270986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6375" y="2343375"/>
            <a:ext cx="2171250" cy="2171250"/>
          </a:xfrm>
          <a:prstGeom prst="rect">
            <a:avLst/>
          </a:prstGeom>
        </p:spPr>
      </p:pic>
      <p:sp>
        <p:nvSpPr>
          <p:cNvPr id="10" name="TextBox 9"/>
          <p:cNvSpPr txBox="1"/>
          <p:nvPr userDrawn="1"/>
        </p:nvSpPr>
        <p:spPr>
          <a:xfrm>
            <a:off x="0" y="0"/>
            <a:ext cx="9144000" cy="677108"/>
          </a:xfrm>
          <a:prstGeom prst="rect">
            <a:avLst/>
          </a:prstGeom>
          <a:solidFill>
            <a:srgbClr val="009969"/>
          </a:solidFill>
        </p:spPr>
        <p:txBody>
          <a:bodyPr wrap="square" lIns="91440" tIns="91440" bIns="91440" rtlCol="0" anchor="ctr" anchorCtr="0">
            <a:spAutoFit/>
          </a:bodyPr>
          <a:lstStyle/>
          <a:p>
            <a:pPr algn="ctr"/>
            <a:r>
              <a:rPr lang="en-US" sz="3200" b="1" spc="300" dirty="0" smtClean="0">
                <a:solidFill>
                  <a:schemeClr val="bg1"/>
                </a:solidFill>
              </a:rPr>
              <a:t>Ohio Department of Transportation</a:t>
            </a:r>
            <a:endParaRPr lang="en-US" sz="3200" b="1" spc="300" dirty="0">
              <a:solidFill>
                <a:schemeClr val="bg1"/>
              </a:solidFill>
            </a:endParaRPr>
          </a:p>
        </p:txBody>
      </p:sp>
      <p:sp>
        <p:nvSpPr>
          <p:cNvPr id="11" name="TextBox 10"/>
          <p:cNvSpPr txBox="1"/>
          <p:nvPr userDrawn="1"/>
        </p:nvSpPr>
        <p:spPr>
          <a:xfrm>
            <a:off x="0" y="6396335"/>
            <a:ext cx="9144000" cy="461665"/>
          </a:xfrm>
          <a:prstGeom prst="rect">
            <a:avLst/>
          </a:prstGeom>
          <a:solidFill>
            <a:srgbClr val="009969"/>
          </a:solidFill>
        </p:spPr>
        <p:txBody>
          <a:bodyPr wrap="square" tIns="91440" bIns="91440" rtlCol="0" anchor="ctr" anchorCtr="0">
            <a:spAutoFit/>
          </a:bodyPr>
          <a:lstStyle/>
          <a:p>
            <a:pPr algn="ctr"/>
            <a:r>
              <a:rPr lang="en-US" sz="1800" b="1" spc="300" dirty="0" smtClean="0">
                <a:solidFill>
                  <a:schemeClr val="bg1"/>
                </a:solidFill>
              </a:rPr>
              <a:t>www.transportation.ohio.gov</a:t>
            </a:r>
            <a:endParaRPr lang="en-US" sz="1800" b="1" spc="300" dirty="0">
              <a:solidFill>
                <a:schemeClr val="bg1"/>
              </a:solidFill>
            </a:endParaRPr>
          </a:p>
        </p:txBody>
      </p:sp>
      <p:sp>
        <p:nvSpPr>
          <p:cNvPr id="12" name="TextBox 11"/>
          <p:cNvSpPr txBox="1"/>
          <p:nvPr userDrawn="1"/>
        </p:nvSpPr>
        <p:spPr>
          <a:xfrm>
            <a:off x="0" y="6031468"/>
            <a:ext cx="9144000" cy="369332"/>
          </a:xfrm>
          <a:prstGeom prst="rect">
            <a:avLst/>
          </a:prstGeom>
          <a:noFill/>
        </p:spPr>
        <p:txBody>
          <a:bodyPr wrap="square" rtlCol="0">
            <a:spAutoFit/>
          </a:bodyPr>
          <a:lstStyle/>
          <a:p>
            <a:pPr algn="ctr"/>
            <a:r>
              <a:rPr lang="en-US" b="0" dirty="0" smtClean="0">
                <a:solidFill>
                  <a:srgbClr val="009969"/>
                </a:solidFill>
              </a:rPr>
              <a:t>John R. Kasich, </a:t>
            </a:r>
            <a:r>
              <a:rPr lang="en-US" b="0" i="1" dirty="0" smtClean="0">
                <a:solidFill>
                  <a:srgbClr val="009969"/>
                </a:solidFill>
              </a:rPr>
              <a:t>Governor  </a:t>
            </a:r>
            <a:r>
              <a:rPr lang="en-US" b="0" dirty="0" smtClean="0">
                <a:solidFill>
                  <a:srgbClr val="009969"/>
                </a:solidFill>
              </a:rPr>
              <a:t>  •    Jerry Wray, </a:t>
            </a:r>
            <a:r>
              <a:rPr lang="en-US" b="0" i="1" dirty="0" smtClean="0">
                <a:solidFill>
                  <a:srgbClr val="009969"/>
                </a:solidFill>
              </a:rPr>
              <a:t>Director</a:t>
            </a:r>
            <a:endParaRPr lang="en-US" b="0" i="1" dirty="0">
              <a:solidFill>
                <a:srgbClr val="009969"/>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274320"/>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buFontTx/>
              <a:buBlip>
                <a:blip r:embed="rId2"/>
              </a:buBlip>
              <a:defRPr b="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5"/>
          <p:cNvSpPr>
            <a:spLocks noGrp="1" noChangeArrowheads="1"/>
          </p:cNvSpPr>
          <p:nvPr>
            <p:ph type="ftr" sz="quarter" idx="3"/>
          </p:nvPr>
        </p:nvSpPr>
        <p:spPr>
          <a:xfrm>
            <a:off x="831614" y="6346612"/>
            <a:ext cx="6940786" cy="365760"/>
          </a:xfrm>
          <a:prstGeom prst="rect">
            <a:avLst/>
          </a:prstGeom>
          <a:ln/>
        </p:spPr>
        <p:txBody>
          <a:bodyPr anchor="ctr" anchorCtr="0">
            <a:normAutofit/>
          </a:bodyPr>
          <a:lstStyle>
            <a:lvl1pPr algn="l">
              <a:defRPr sz="1400" b="1" spc="100" baseline="0">
                <a:solidFill>
                  <a:srgbClr val="009969"/>
                </a:solidFill>
                <a:latin typeface="+mn-lt"/>
              </a:defRPr>
            </a:lvl1pPr>
          </a:lstStyle>
          <a:p>
            <a:pPr algn="ctr">
              <a:defRPr/>
            </a:pPr>
            <a:r>
              <a:rPr lang="en-US" dirty="0" smtClean="0"/>
              <a:t>Athens Area Chamber of Commerce</a:t>
            </a:r>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Text Placeholder 10"/>
          <p:cNvSpPr>
            <a:spLocks noGrp="1"/>
          </p:cNvSpPr>
          <p:nvPr>
            <p:ph type="body" sz="quarter" idx="11" hasCustomPrompt="1"/>
          </p:nvPr>
        </p:nvSpPr>
        <p:spPr>
          <a:xfrm>
            <a:off x="457200" y="1447800"/>
            <a:ext cx="8229600" cy="609600"/>
          </a:xfrm>
        </p:spPr>
        <p:txBody>
          <a:bodyPr/>
          <a:lstStyle>
            <a:lvl1pPr algn="ctr">
              <a:buNone/>
              <a:defRPr sz="2400" b="1" i="1" u="sng" baseline="0">
                <a:latin typeface="+mn-lt"/>
              </a:defRPr>
            </a:lvl1pPr>
          </a:lstStyle>
          <a:p>
            <a:pPr lvl="0"/>
            <a:r>
              <a:rPr lang="en-US" sz="2400" b="1" i="1" u="sng" dirty="0" smtClean="0">
                <a:latin typeface="+mj-lt"/>
              </a:rPr>
              <a:t>Subtitle</a:t>
            </a:r>
            <a:endParaRPr lang="en-US" dirty="0"/>
          </a:p>
        </p:txBody>
      </p:sp>
      <p:sp>
        <p:nvSpPr>
          <p:cNvPr id="9" name="Rectangle 5"/>
          <p:cNvSpPr>
            <a:spLocks noGrp="1" noChangeArrowheads="1"/>
          </p:cNvSpPr>
          <p:nvPr>
            <p:ph type="ftr" sz="quarter" idx="3"/>
          </p:nvPr>
        </p:nvSpPr>
        <p:spPr>
          <a:xfrm>
            <a:off x="831614" y="6346612"/>
            <a:ext cx="6940786" cy="365760"/>
          </a:xfrm>
          <a:prstGeom prst="rect">
            <a:avLst/>
          </a:prstGeom>
          <a:ln/>
        </p:spPr>
        <p:txBody>
          <a:bodyPr anchor="ctr" anchorCtr="0">
            <a:normAutofit/>
          </a:bodyPr>
          <a:lstStyle>
            <a:lvl1pPr algn="l">
              <a:defRPr sz="1400" b="1" spc="100" baseline="0">
                <a:solidFill>
                  <a:srgbClr val="009969"/>
                </a:solidFill>
                <a:latin typeface="+mn-lt"/>
              </a:defRPr>
            </a:lvl1pPr>
          </a:lstStyle>
          <a:p>
            <a:pPr algn="ctr">
              <a:defRPr/>
            </a:pPr>
            <a:r>
              <a:rPr lang="en-US" dirty="0" smtClean="0"/>
              <a:t>Athens Area Chamber of Commerce</a:t>
            </a:r>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smtClean="0"/>
              <a:t>Click to edit Master title style</a:t>
            </a:r>
            <a:endParaRPr lang="en-US" dirty="0"/>
          </a:p>
        </p:txBody>
      </p:sp>
      <p:sp>
        <p:nvSpPr>
          <p:cNvPr id="5" name="Rectangle 5"/>
          <p:cNvSpPr>
            <a:spLocks noGrp="1" noChangeArrowheads="1"/>
          </p:cNvSpPr>
          <p:nvPr>
            <p:ph type="ftr" sz="quarter" idx="3"/>
          </p:nvPr>
        </p:nvSpPr>
        <p:spPr>
          <a:xfrm>
            <a:off x="831614" y="6346612"/>
            <a:ext cx="6940786" cy="365760"/>
          </a:xfrm>
          <a:prstGeom prst="rect">
            <a:avLst/>
          </a:prstGeom>
          <a:ln/>
        </p:spPr>
        <p:txBody>
          <a:bodyPr anchor="ctr" anchorCtr="0">
            <a:normAutofit/>
          </a:bodyPr>
          <a:lstStyle>
            <a:lvl1pPr algn="l">
              <a:defRPr sz="1400" b="1" spc="100" baseline="0">
                <a:solidFill>
                  <a:srgbClr val="009969"/>
                </a:solidFill>
                <a:latin typeface="+mn-lt"/>
              </a:defRPr>
            </a:lvl1pPr>
          </a:lstStyle>
          <a:p>
            <a:pPr algn="ctr">
              <a:defRPr/>
            </a:pPr>
            <a:r>
              <a:rPr lang="en-US" dirty="0" smtClean="0"/>
              <a:t>Athens Area Chamber of Commerce</a:t>
            </a:r>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457200" y="1524000"/>
            <a:ext cx="8153400" cy="44958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endParaRPr lang="en-US" dirty="0" smtClean="0"/>
          </a:p>
          <a:p>
            <a:pPr lvl="2">
              <a:buNone/>
            </a:pPr>
            <a:endParaRPr lang="en-US" dirty="0" smtClean="0"/>
          </a:p>
          <a:p>
            <a:pPr>
              <a:buNone/>
            </a:pPr>
            <a:r>
              <a:rPr lang="en-US" dirty="0" smtClean="0"/>
              <a:t>Column Two</a:t>
            </a:r>
          </a:p>
          <a:p>
            <a:r>
              <a:rPr lang="en-US" dirty="0" smtClean="0"/>
              <a:t>2</a:t>
            </a:r>
            <a:endParaRPr lang="en-US" dirty="0"/>
          </a:p>
        </p:txBody>
      </p:sp>
      <p:sp>
        <p:nvSpPr>
          <p:cNvPr id="7" name="Rectangle 5"/>
          <p:cNvSpPr>
            <a:spLocks noGrp="1" noChangeArrowheads="1"/>
          </p:cNvSpPr>
          <p:nvPr>
            <p:ph type="ftr" sz="quarter" idx="3"/>
          </p:nvPr>
        </p:nvSpPr>
        <p:spPr>
          <a:xfrm>
            <a:off x="831614" y="6346612"/>
            <a:ext cx="6940786" cy="365760"/>
          </a:xfrm>
          <a:prstGeom prst="rect">
            <a:avLst/>
          </a:prstGeom>
          <a:ln/>
        </p:spPr>
        <p:txBody>
          <a:bodyPr anchor="ctr" anchorCtr="0">
            <a:normAutofit/>
          </a:bodyPr>
          <a:lstStyle>
            <a:lvl1pPr algn="l">
              <a:defRPr sz="1400" b="1" spc="100" baseline="0">
                <a:solidFill>
                  <a:srgbClr val="009969"/>
                </a:solidFill>
                <a:latin typeface="+mn-lt"/>
              </a:defRPr>
            </a:lvl1pPr>
          </a:lstStyle>
          <a:p>
            <a:pPr algn="ctr">
              <a:defRPr/>
            </a:pPr>
            <a:r>
              <a:rPr lang="en-US" dirty="0" smtClean="0"/>
              <a:t>Athens Area Chamber of Commerce</a:t>
            </a:r>
            <a:endParaRPr lang="en-US"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457200" y="2209800"/>
            <a:ext cx="8153400" cy="38100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buNone/>
            </a:pPr>
            <a:endParaRPr lang="en-US" dirty="0" smtClean="0"/>
          </a:p>
          <a:p>
            <a:pPr>
              <a:buNone/>
            </a:pPr>
            <a:r>
              <a:rPr lang="en-US" dirty="0" smtClean="0"/>
              <a:t>Column Two</a:t>
            </a:r>
          </a:p>
          <a:p>
            <a:r>
              <a:rPr lang="en-US" dirty="0" smtClean="0"/>
              <a:t>2</a:t>
            </a:r>
            <a:endParaRPr lang="en-US" dirty="0"/>
          </a:p>
        </p:txBody>
      </p:sp>
      <p:sp>
        <p:nvSpPr>
          <p:cNvPr id="7"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
        <p:nvSpPr>
          <p:cNvPr id="10" name="Rectangle 5"/>
          <p:cNvSpPr>
            <a:spLocks noGrp="1" noChangeArrowheads="1"/>
          </p:cNvSpPr>
          <p:nvPr>
            <p:ph type="ftr" sz="quarter" idx="3"/>
          </p:nvPr>
        </p:nvSpPr>
        <p:spPr>
          <a:xfrm>
            <a:off x="831614" y="6346612"/>
            <a:ext cx="6940786" cy="365760"/>
          </a:xfrm>
          <a:prstGeom prst="rect">
            <a:avLst/>
          </a:prstGeom>
          <a:ln/>
        </p:spPr>
        <p:txBody>
          <a:bodyPr anchor="ctr" anchorCtr="0">
            <a:normAutofit/>
          </a:bodyPr>
          <a:lstStyle>
            <a:lvl1pPr algn="l">
              <a:defRPr sz="1400" b="1" spc="100" baseline="0">
                <a:solidFill>
                  <a:srgbClr val="009969"/>
                </a:solidFill>
                <a:latin typeface="+mn-lt"/>
              </a:defRPr>
            </a:lvl1pPr>
          </a:lstStyle>
          <a:p>
            <a:pPr algn="ctr">
              <a:defRPr/>
            </a:pPr>
            <a:r>
              <a:rPr lang="en-US" dirty="0" smtClean="0"/>
              <a:t>Athens Area Chamber of Commerce</a:t>
            </a:r>
            <a:endParaRPr lang="en-US" dirty="0"/>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a:xfrm>
            <a:off x="831614" y="6346612"/>
            <a:ext cx="6940786" cy="365760"/>
          </a:xfrm>
          <a:prstGeom prst="rect">
            <a:avLst/>
          </a:prstGeom>
          <a:ln/>
        </p:spPr>
        <p:txBody>
          <a:bodyPr anchor="ctr" anchorCtr="0">
            <a:normAutofit/>
          </a:bodyPr>
          <a:lstStyle>
            <a:lvl1pPr algn="l">
              <a:defRPr sz="1400" b="1" spc="100" baseline="0">
                <a:solidFill>
                  <a:srgbClr val="009969"/>
                </a:solidFill>
                <a:latin typeface="+mn-lt"/>
              </a:defRPr>
            </a:lvl1pPr>
          </a:lstStyle>
          <a:p>
            <a:pPr algn="ctr">
              <a:defRPr/>
            </a:pPr>
            <a:r>
              <a:rPr lang="en-US" dirty="0" smtClean="0"/>
              <a:t>Athens Area Chamber of Commerce</a:t>
            </a:r>
            <a:endParaRPr lang="en-US" dirty="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 no footer">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6" y="0"/>
            <a:ext cx="9140827" cy="6857999"/>
          </a:xfrm>
          <a:prstGeom prst="rect">
            <a:avLst/>
          </a:prstGeom>
        </p:spPr>
      </p:pic>
      <p:sp>
        <p:nvSpPr>
          <p:cNvPr id="2" name="Title 1"/>
          <p:cNvSpPr>
            <a:spLocks noGrp="1"/>
          </p:cNvSpPr>
          <p:nvPr>
            <p:ph type="ctrTitle"/>
          </p:nvPr>
        </p:nvSpPr>
        <p:spPr>
          <a:xfrm>
            <a:off x="685800" y="3276600"/>
            <a:ext cx="7772400" cy="2362200"/>
          </a:xfrm>
        </p:spPr>
        <p:txBody>
          <a:bodyPr/>
          <a:lstStyle>
            <a:lvl1pPr>
              <a:defRPr>
                <a:solidFill>
                  <a:schemeClr val="tx1"/>
                </a:solidFill>
              </a:defRPr>
            </a:lvl1pPr>
          </a:lstStyle>
          <a:p>
            <a:r>
              <a:rPr lang="en-US" smtClean="0"/>
              <a:t>Click to edit Master title style</a:t>
            </a:r>
            <a:endParaRPr lang="en-US" dirty="0"/>
          </a:p>
        </p:txBody>
      </p:sp>
      <p:sp>
        <p:nvSpPr>
          <p:cNvPr id="7" name="Subtitle 2"/>
          <p:cNvSpPr>
            <a:spLocks noGrp="1"/>
          </p:cNvSpPr>
          <p:nvPr userDrawn="1">
            <p:ph type="subTitle" idx="1" hasCustomPrompt="1"/>
          </p:nvPr>
        </p:nvSpPr>
        <p:spPr>
          <a:xfrm>
            <a:off x="685800" y="6019800"/>
            <a:ext cx="7772400" cy="457200"/>
          </a:xfrm>
        </p:spPr>
        <p:txBody>
          <a:bodyPr rtlCol="0" anchor="ctr" anchorCtr="0">
            <a:normAutofit/>
          </a:bodyPr>
          <a:lstStyle>
            <a:lvl1pPr algn="ctr">
              <a:defRPr sz="2400">
                <a:latin typeface="+mj-lt"/>
              </a:defRPr>
            </a:lvl1pPr>
          </a:lstStyle>
          <a:p>
            <a:pPr fontAlgn="auto">
              <a:spcAft>
                <a:spcPts val="0"/>
              </a:spcAft>
              <a:buFont typeface="Arial" pitchFamily="34" charset="0"/>
              <a:buNone/>
              <a:defRPr/>
            </a:pPr>
            <a:r>
              <a:rPr lang="en-US" dirty="0" smtClean="0"/>
              <a:t>Click to add subtitle</a:t>
            </a:r>
          </a:p>
        </p:txBody>
      </p:sp>
      <p:sp>
        <p:nvSpPr>
          <p:cNvPr id="4" name="TextBox 3"/>
          <p:cNvSpPr txBox="1"/>
          <p:nvPr userDrawn="1"/>
        </p:nvSpPr>
        <p:spPr>
          <a:xfrm>
            <a:off x="304800" y="419100"/>
            <a:ext cx="8534400" cy="647700"/>
          </a:xfrm>
          <a:prstGeom prst="rect">
            <a:avLst/>
          </a:prstGeom>
          <a:noFill/>
        </p:spPr>
        <p:txBody>
          <a:bodyPr wrap="none" lIns="0" tIns="0" rIns="0" bIns="18288" rtlCol="0" anchor="ctr" anchorCtr="0">
            <a:noAutofit/>
          </a:bodyPr>
          <a:lstStyle/>
          <a:p>
            <a:pPr algn="ctr"/>
            <a:r>
              <a:rPr lang="en-US" sz="3200" b="0" dirty="0" smtClean="0">
                <a:solidFill>
                  <a:schemeClr val="bg1"/>
                </a:solidFill>
                <a:latin typeface="Copperplate Gothic Bold" pitchFamily="34" charset="0"/>
              </a:rPr>
              <a:t>Ohio Department of Transportation</a:t>
            </a:r>
            <a:endParaRPr lang="en-US" sz="3200" b="0" dirty="0">
              <a:solidFill>
                <a:schemeClr val="bg1"/>
              </a:solidFill>
              <a:latin typeface="Copperplate Gothic Bold" pitchFamily="34" charset="0"/>
            </a:endParaRPr>
          </a:p>
        </p:txBody>
      </p:sp>
      <p:sp>
        <p:nvSpPr>
          <p:cNvPr id="5" name="TextBox 4"/>
          <p:cNvSpPr txBox="1"/>
          <p:nvPr userDrawn="1"/>
        </p:nvSpPr>
        <p:spPr>
          <a:xfrm>
            <a:off x="419100" y="1066800"/>
            <a:ext cx="8420100" cy="338554"/>
          </a:xfrm>
          <a:prstGeom prst="rect">
            <a:avLst/>
          </a:prstGeom>
          <a:noFill/>
        </p:spPr>
        <p:txBody>
          <a:bodyPr wrap="square" rtlCol="0">
            <a:spAutoFit/>
          </a:bodyPr>
          <a:lstStyle/>
          <a:p>
            <a:pPr algn="l">
              <a:tabLst>
                <a:tab pos="8175625" algn="r"/>
              </a:tabLst>
            </a:pPr>
            <a:r>
              <a:rPr lang="en-US" sz="1600" b="0" dirty="0" smtClean="0">
                <a:solidFill>
                  <a:srgbClr val="009969"/>
                </a:solidFill>
                <a:latin typeface="Copperplate Gothic Bold" pitchFamily="34" charset="0"/>
              </a:rPr>
              <a:t>John R. Kasich, Governor 	Jerry</a:t>
            </a:r>
            <a:r>
              <a:rPr lang="en-US" sz="1600" b="0" baseline="0" dirty="0" smtClean="0">
                <a:solidFill>
                  <a:srgbClr val="009969"/>
                </a:solidFill>
                <a:latin typeface="Copperplate Gothic Bold" pitchFamily="34" charset="0"/>
              </a:rPr>
              <a:t> Wray, Director</a:t>
            </a:r>
            <a:endParaRPr lang="en-US" sz="1600" b="0" dirty="0">
              <a:solidFill>
                <a:srgbClr val="009969"/>
              </a:solidFill>
              <a:latin typeface="Copperplate Gothic Bold" pitchFamily="34" charset="0"/>
            </a:endParaRPr>
          </a:p>
        </p:txBody>
      </p:sp>
    </p:spTree>
    <p:extLst>
      <p:ext uri="{BB962C8B-B14F-4D97-AF65-F5344CB8AC3E}">
        <p14:creationId xmlns:p14="http://schemas.microsoft.com/office/powerpoint/2010/main" val="2551933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r>
              <a:rPr lang="en-US" dirty="0" smtClean="0"/>
              <a:t>ODOT –DIVISION  OF CONSTRUCTION</a:t>
            </a:r>
            <a:endParaRPr lang="en-US" dirty="0"/>
          </a:p>
        </p:txBody>
      </p:sp>
    </p:spTree>
    <p:extLst>
      <p:ext uri="{BB962C8B-B14F-4D97-AF65-F5344CB8AC3E}">
        <p14:creationId xmlns:p14="http://schemas.microsoft.com/office/powerpoint/2010/main" val="1455814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buFontTx/>
              <a:buBlip>
                <a:blip r:embed="rId2"/>
              </a:buBlip>
              <a:defRPr b="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393542233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
        <p:nvSpPr>
          <p:cNvPr id="6" name="Footer Placeholder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147765316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smtClean="0"/>
              <a:t>Click to edit Master title style</a:t>
            </a:r>
            <a:endParaRPr lang="en-US" dirty="0"/>
          </a:p>
        </p:txBody>
      </p:sp>
      <p:sp>
        <p:nvSpPr>
          <p:cNvPr id="6" name="Footer Placeholder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252380635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457200" y="1524000"/>
            <a:ext cx="8153400" cy="44958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endParaRPr lang="en-US" dirty="0" smtClean="0"/>
          </a:p>
          <a:p>
            <a:pPr lvl="2">
              <a:buNone/>
            </a:pPr>
            <a:endParaRPr lang="en-US" dirty="0" smtClean="0"/>
          </a:p>
          <a:p>
            <a:pPr>
              <a:buNone/>
            </a:pPr>
            <a:r>
              <a:rPr lang="en-US" dirty="0" smtClean="0"/>
              <a:t>Column Two</a:t>
            </a:r>
          </a:p>
          <a:p>
            <a:r>
              <a:rPr lang="en-US" dirty="0" smtClean="0"/>
              <a:t>2</a:t>
            </a:r>
            <a:endParaRPr lang="en-US" dirty="0"/>
          </a:p>
        </p:txBody>
      </p:sp>
      <p:sp>
        <p:nvSpPr>
          <p:cNvPr id="5"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329078593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457200" y="2209800"/>
            <a:ext cx="8153400" cy="38100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buNone/>
            </a:pPr>
            <a:endParaRPr lang="en-US" dirty="0" smtClean="0"/>
          </a:p>
          <a:p>
            <a:pPr>
              <a:buNone/>
            </a:pPr>
            <a:r>
              <a:rPr lang="en-US" dirty="0" smtClean="0"/>
              <a:t>Column Two</a:t>
            </a:r>
          </a:p>
          <a:p>
            <a:r>
              <a:rPr lang="en-US" dirty="0" smtClean="0"/>
              <a:t>2</a:t>
            </a:r>
            <a:endParaRPr lang="en-US" dirty="0"/>
          </a:p>
        </p:txBody>
      </p:sp>
      <p:sp>
        <p:nvSpPr>
          <p:cNvPr id="7"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
        <p:nvSpPr>
          <p:cNvPr id="8"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696366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3"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1240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02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0827" cy="6857998"/>
          </a:xfrm>
          <a:prstGeom prst="rect">
            <a:avLst/>
          </a:prstGeom>
        </p:spPr>
      </p:pic>
      <p:sp>
        <p:nvSpPr>
          <p:cNvPr id="2" name="Title 1"/>
          <p:cNvSpPr>
            <a:spLocks noGrp="1"/>
          </p:cNvSpPr>
          <p:nvPr>
            <p:ph type="ctrTitle" hasCustomPrompt="1"/>
          </p:nvPr>
        </p:nvSpPr>
        <p:spPr>
          <a:xfrm>
            <a:off x="685800" y="1524000"/>
            <a:ext cx="7772400" cy="4419600"/>
          </a:xfrm>
        </p:spPr>
        <p:txBody>
          <a:bodyPr/>
          <a:lstStyle>
            <a:lvl1pPr>
              <a:defRPr baseline="0">
                <a:solidFill>
                  <a:schemeClr val="tx1"/>
                </a:solidFill>
              </a:defRPr>
            </a:lvl1pPr>
          </a:lstStyle>
          <a:p>
            <a:r>
              <a:rPr lang="en-US" dirty="0" smtClean="0"/>
              <a:t>Title</a:t>
            </a:r>
            <a:br>
              <a:rPr lang="en-US" dirty="0" smtClean="0"/>
            </a:br>
            <a:r>
              <a:rPr lang="en-US" dirty="0" smtClean="0"/>
              <a:t/>
            </a:r>
            <a:br>
              <a:rPr lang="en-US" dirty="0" smtClean="0"/>
            </a:br>
            <a:r>
              <a:rPr lang="en-US" sz="3200" b="0" dirty="0" smtClean="0"/>
              <a:t>First </a:t>
            </a:r>
            <a:r>
              <a:rPr lang="en-US" sz="3200" b="0" dirty="0" err="1" smtClean="0"/>
              <a:t>Lastname</a:t>
            </a:r>
            <a:r>
              <a:rPr lang="en-US" sz="3200" b="0" dirty="0" smtClean="0"/>
              <a:t/>
            </a:r>
            <a:br>
              <a:rPr lang="en-US" sz="3200" b="0" dirty="0" smtClean="0"/>
            </a:br>
            <a:r>
              <a:rPr lang="en-US" sz="3200" b="0" dirty="0" smtClean="0"/>
              <a:t>Title</a:t>
            </a:r>
            <a:br>
              <a:rPr lang="en-US" sz="3200" b="0" dirty="0" smtClean="0"/>
            </a:br>
            <a:r>
              <a:rPr lang="en-US" sz="3200" b="0" dirty="0" smtClean="0"/>
              <a:t>Division, Office</a:t>
            </a:r>
            <a:endParaRPr lang="en-US" dirty="0"/>
          </a:p>
        </p:txBody>
      </p:sp>
      <p:sp>
        <p:nvSpPr>
          <p:cNvPr id="7" name="Subtitle 2"/>
          <p:cNvSpPr>
            <a:spLocks noGrp="1"/>
          </p:cNvSpPr>
          <p:nvPr userDrawn="1">
            <p:ph type="subTitle" idx="1" hasCustomPrompt="1"/>
          </p:nvPr>
        </p:nvSpPr>
        <p:spPr>
          <a:xfrm>
            <a:off x="685800" y="6019800"/>
            <a:ext cx="7772400" cy="609600"/>
          </a:xfrm>
        </p:spPr>
        <p:txBody>
          <a:bodyPr rtlCol="0" anchor="ctr" anchorCtr="0">
            <a:normAutofit/>
          </a:bodyPr>
          <a:lstStyle>
            <a:lvl1pPr marL="0" indent="0" algn="ctr">
              <a:spcBef>
                <a:spcPts val="0"/>
              </a:spcBef>
              <a:defRPr sz="2400" baseline="0">
                <a:latin typeface="Georgia" pitchFamily="18" charset="0"/>
              </a:defRPr>
            </a:lvl1pPr>
          </a:lstStyle>
          <a:p>
            <a:pPr fontAlgn="auto">
              <a:spcAft>
                <a:spcPts val="0"/>
              </a:spcAft>
              <a:buFont typeface="Arial" pitchFamily="34" charset="0"/>
              <a:buNone/>
              <a:defRPr/>
            </a:pPr>
            <a:r>
              <a:rPr lang="en-US" dirty="0" smtClean="0"/>
              <a:t>Month 0, 2011</a:t>
            </a:r>
          </a:p>
        </p:txBody>
      </p:sp>
      <p:sp>
        <p:nvSpPr>
          <p:cNvPr id="4" name="TextBox 3"/>
          <p:cNvSpPr txBox="1"/>
          <p:nvPr userDrawn="1"/>
        </p:nvSpPr>
        <p:spPr>
          <a:xfrm>
            <a:off x="838200" y="457200"/>
            <a:ext cx="8077200" cy="640080"/>
          </a:xfrm>
          <a:prstGeom prst="rect">
            <a:avLst/>
          </a:prstGeom>
          <a:noFill/>
        </p:spPr>
        <p:txBody>
          <a:bodyPr wrap="square" lIns="0" tIns="0" rIns="0" bIns="0" rtlCol="0" anchor="ctr" anchorCtr="0">
            <a:spAutoFit/>
          </a:bodyPr>
          <a:lstStyle/>
          <a:p>
            <a:pPr marL="0" marR="0" lvl="0" indent="0" algn="ctr" defTabSz="914400" rtl="0" eaLnBrk="1" fontAlgn="base" latinLnBrk="0" hangingPunct="1">
              <a:lnSpc>
                <a:spcPct val="80000"/>
              </a:lnSpc>
              <a:spcBef>
                <a:spcPts val="0"/>
              </a:spcBef>
              <a:spcAft>
                <a:spcPts val="0"/>
              </a:spcAft>
              <a:buClrTx/>
              <a:buSzTx/>
              <a:buFontTx/>
              <a:buNone/>
              <a:tabLst>
                <a:tab pos="2743200" algn="ctr"/>
                <a:tab pos="5486400" algn="r"/>
              </a:tabLst>
              <a:defRPr/>
            </a:pPr>
            <a:r>
              <a:rPr kumimoji="0" lang="en-US" sz="2900" b="0" i="0" u="none" strike="noStrike" kern="1200" cap="none" spc="0" normalizeH="0" baseline="0" noProof="0" dirty="0" smtClean="0">
                <a:ln>
                  <a:noFill/>
                </a:ln>
                <a:solidFill>
                  <a:srgbClr val="FFFFFF"/>
                </a:solidFill>
                <a:effectLst/>
                <a:uLnTx/>
                <a:uFillTx/>
                <a:latin typeface="Copperplate Gothic Bold" pitchFamily="34" charset="0"/>
                <a:ea typeface="Times New Roman"/>
                <a:cs typeface="CopprplGoth Bd BT"/>
              </a:rPr>
              <a:t>Ohio Department of 	Transportation</a:t>
            </a:r>
          </a:p>
        </p:txBody>
      </p:sp>
      <p:sp>
        <p:nvSpPr>
          <p:cNvPr id="6" name="TextBox 5"/>
          <p:cNvSpPr txBox="1"/>
          <p:nvPr userDrawn="1"/>
        </p:nvSpPr>
        <p:spPr>
          <a:xfrm>
            <a:off x="419100" y="1066800"/>
            <a:ext cx="8420100" cy="338554"/>
          </a:xfrm>
          <a:prstGeom prst="rect">
            <a:avLst/>
          </a:prstGeom>
          <a:noFill/>
        </p:spPr>
        <p:txBody>
          <a:bodyPr wrap="square" rtlCol="0">
            <a:spAutoFit/>
          </a:bodyPr>
          <a:lstStyle/>
          <a:p>
            <a:pPr algn="l">
              <a:tabLst>
                <a:tab pos="8175625" algn="r"/>
              </a:tabLst>
            </a:pPr>
            <a:r>
              <a:rPr lang="en-US" sz="1600" b="0" dirty="0" smtClean="0">
                <a:solidFill>
                  <a:srgbClr val="009969"/>
                </a:solidFill>
                <a:latin typeface="Copperplate Gothic Bold" pitchFamily="34" charset="0"/>
              </a:rPr>
              <a:t>John R. Kasich, Governor 	Jerry</a:t>
            </a:r>
            <a:r>
              <a:rPr lang="en-US" sz="1600" b="0" baseline="0" dirty="0" smtClean="0">
                <a:solidFill>
                  <a:srgbClr val="009969"/>
                </a:solidFill>
                <a:latin typeface="Copperplate Gothic Bold" pitchFamily="34" charset="0"/>
              </a:rPr>
              <a:t> Wray, Director</a:t>
            </a:r>
            <a:endParaRPr lang="en-US" sz="1600" b="0" dirty="0">
              <a:solidFill>
                <a:srgbClr val="009969"/>
              </a:solidFill>
              <a:latin typeface="Copperplate Gothic Bold" pitchFamily="34" charset="0"/>
            </a:endParaRPr>
          </a:p>
        </p:txBody>
      </p:sp>
    </p:spTree>
    <p:extLst>
      <p:ext uri="{BB962C8B-B14F-4D97-AF65-F5344CB8AC3E}">
        <p14:creationId xmlns:p14="http://schemas.microsoft.com/office/powerpoint/2010/main" val="304732108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buFontTx/>
              <a:buBlip>
                <a:blip r:embed="rId2"/>
              </a:buBlip>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10207386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
        <p:nvSpPr>
          <p:cNvPr id="6" name="Footer Placeholder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12279570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r>
              <a:rPr lang="en-US" dirty="0" smtClean="0"/>
              <a:t>ODOT –DIVISION  OF CONSTRUCTION</a:t>
            </a:r>
            <a:endParaRPr lang="en-US" dirty="0"/>
          </a:p>
        </p:txBody>
      </p:sp>
    </p:spTree>
    <p:extLst>
      <p:ext uri="{BB962C8B-B14F-4D97-AF65-F5344CB8AC3E}">
        <p14:creationId xmlns:p14="http://schemas.microsoft.com/office/powerpoint/2010/main" val="35661205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smtClean="0"/>
              <a:t>Click to edit Master title style</a:t>
            </a:r>
            <a:endParaRPr lang="en-US" dirty="0"/>
          </a:p>
        </p:txBody>
      </p:sp>
      <p:sp>
        <p:nvSpPr>
          <p:cNvPr id="6" name="Footer Placeholder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144947706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457200" y="1524000"/>
            <a:ext cx="8153400" cy="44958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endParaRPr lang="en-US" dirty="0" smtClean="0"/>
          </a:p>
          <a:p>
            <a:pPr lvl="2">
              <a:buNone/>
            </a:pPr>
            <a:endParaRPr lang="en-US" dirty="0" smtClean="0"/>
          </a:p>
          <a:p>
            <a:pPr>
              <a:buNone/>
            </a:pPr>
            <a:r>
              <a:rPr lang="en-US" dirty="0" smtClean="0"/>
              <a:t>Column Two</a:t>
            </a:r>
          </a:p>
          <a:p>
            <a:r>
              <a:rPr lang="en-US" dirty="0" smtClean="0"/>
              <a:t>2</a:t>
            </a:r>
            <a:endParaRPr lang="en-US" dirty="0"/>
          </a:p>
        </p:txBody>
      </p:sp>
      <p:sp>
        <p:nvSpPr>
          <p:cNvPr id="5"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251860895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userDrawn="1">
            <p:ph idx="1" hasCustomPrompt="1"/>
          </p:nvPr>
        </p:nvSpPr>
        <p:spPr>
          <a:xfrm>
            <a:off x="457200" y="2209800"/>
            <a:ext cx="8153400" cy="3810000"/>
          </a:xfrm>
        </p:spPr>
        <p:txBody>
          <a:bodyPr numCol="2"/>
          <a:lstStyle>
            <a:lvl3pPr>
              <a:defRPr/>
            </a:lvl3pPr>
          </a:lstStyle>
          <a:p>
            <a:pPr>
              <a:buNone/>
            </a:pPr>
            <a:r>
              <a:rPr lang="en-US" dirty="0" smtClean="0"/>
              <a:t>Column One</a:t>
            </a:r>
          </a:p>
          <a:p>
            <a:r>
              <a:rPr lang="en-US" dirty="0" smtClean="0"/>
              <a:t>1</a:t>
            </a:r>
          </a:p>
          <a:p>
            <a:pPr lvl="1"/>
            <a:r>
              <a:rPr lang="en-US" dirty="0" smtClean="0"/>
              <a:t>a</a:t>
            </a:r>
          </a:p>
          <a:p>
            <a:pPr lvl="1"/>
            <a:r>
              <a:rPr lang="en-US" dirty="0" smtClean="0"/>
              <a:t>b</a:t>
            </a:r>
          </a:p>
          <a:p>
            <a:pPr lvl="2"/>
            <a:r>
              <a:rPr lang="en-US" dirty="0" err="1" smtClean="0"/>
              <a:t>i</a:t>
            </a:r>
            <a:endParaRPr lang="en-US" dirty="0" smtClean="0"/>
          </a:p>
          <a:p>
            <a:pPr lvl="2"/>
            <a:r>
              <a:rPr lang="en-US" dirty="0" smtClean="0"/>
              <a:t>Ii</a:t>
            </a:r>
          </a:p>
          <a:p>
            <a:pPr lvl="2">
              <a:buNone/>
            </a:pPr>
            <a:endParaRPr lang="en-US" dirty="0" smtClean="0"/>
          </a:p>
          <a:p>
            <a:pPr>
              <a:buNone/>
            </a:pPr>
            <a:r>
              <a:rPr lang="en-US" dirty="0" smtClean="0"/>
              <a:t>Column Two</a:t>
            </a:r>
          </a:p>
          <a:p>
            <a:r>
              <a:rPr lang="en-US" dirty="0" smtClean="0"/>
              <a:t>2</a:t>
            </a:r>
            <a:endParaRPr lang="en-US" dirty="0"/>
          </a:p>
        </p:txBody>
      </p:sp>
      <p:sp>
        <p:nvSpPr>
          <p:cNvPr id="7"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smtClean="0">
                <a:latin typeface="+mj-lt"/>
              </a:rPr>
              <a:t>Subtitle</a:t>
            </a:r>
            <a:endParaRPr lang="en-US" dirty="0"/>
          </a:p>
        </p:txBody>
      </p:sp>
      <p:sp>
        <p:nvSpPr>
          <p:cNvPr id="8"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2729431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3"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159157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111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C9AE12-4978-40A0-8DC5-C96B30F8F3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628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FE1689-1447-43B2-B72D-670CB81082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07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404A5D-8756-4731-AE91-5AC1F516D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68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B1E59B-D377-4877-A9D9-D9D12E755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8185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615DC3-6098-4D6E-870D-9C7395325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197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0" y="6396335"/>
            <a:ext cx="9144000" cy="461665"/>
          </a:xfrm>
          <a:prstGeom prst="rect">
            <a:avLst/>
          </a:prstGeom>
          <a:solidFill>
            <a:srgbClr val="009969"/>
          </a:solidFill>
          <a:ln w="98425" cmpd="thinThick">
            <a:solidFill>
              <a:srgbClr val="009969"/>
            </a:solidFill>
          </a:ln>
        </p:spPr>
        <p:txBody>
          <a:bodyPr wrap="square" tIns="91440" bIns="91440" rtlCol="0" anchor="ctr" anchorCtr="0">
            <a:spAutoFit/>
          </a:bodyPr>
          <a:lstStyle/>
          <a:p>
            <a:pPr algn="ctr"/>
            <a:r>
              <a:rPr lang="en-US" spc="300" dirty="0" smtClean="0">
                <a:solidFill>
                  <a:srgbClr val="FFFFFF"/>
                </a:solidFill>
                <a:latin typeface="Copperplate Gothic Bold" pitchFamily="34" charset="0"/>
              </a:rPr>
              <a:t>www.transportation.ohio.gov</a:t>
            </a:r>
            <a:endParaRPr lang="en-US" spc="300" dirty="0">
              <a:solidFill>
                <a:srgbClr val="FFFFFF"/>
              </a:solidFill>
              <a:latin typeface="Copperplate Gothic Bold" pitchFamily="34" charset="0"/>
            </a:endParaRPr>
          </a:p>
        </p:txBody>
      </p:sp>
      <p:sp>
        <p:nvSpPr>
          <p:cNvPr id="12" name="TextBox 11"/>
          <p:cNvSpPr txBox="1"/>
          <p:nvPr userDrawn="1"/>
        </p:nvSpPr>
        <p:spPr>
          <a:xfrm>
            <a:off x="137160" y="6031468"/>
            <a:ext cx="8869680" cy="307777"/>
          </a:xfrm>
          <a:prstGeom prst="rect">
            <a:avLst/>
          </a:prstGeom>
          <a:noFill/>
        </p:spPr>
        <p:txBody>
          <a:bodyPr wrap="square" rtlCol="0">
            <a:spAutoFit/>
          </a:bodyPr>
          <a:lstStyle/>
          <a:p>
            <a:pPr>
              <a:tabLst>
                <a:tab pos="8915400" algn="r"/>
              </a:tabLst>
            </a:pPr>
            <a:r>
              <a:rPr lang="en-US" sz="1400" b="1" dirty="0" smtClean="0">
                <a:solidFill>
                  <a:srgbClr val="009969"/>
                </a:solidFill>
                <a:latin typeface="Copperplate Gothic Light" pitchFamily="34" charset="0"/>
                <a:ea typeface="Times New Roman"/>
                <a:cs typeface="CopprplGoth Bd BT"/>
              </a:rPr>
              <a:t>John R. Kasich, </a:t>
            </a:r>
            <a:r>
              <a:rPr lang="en-US" sz="1400" dirty="0" smtClean="0">
                <a:solidFill>
                  <a:srgbClr val="009969"/>
                </a:solidFill>
                <a:latin typeface="Copperplate Gothic Light" pitchFamily="34" charset="0"/>
                <a:ea typeface="Times New Roman"/>
                <a:cs typeface="CopprplGoth Bd BT"/>
              </a:rPr>
              <a:t>Governor	</a:t>
            </a:r>
            <a:r>
              <a:rPr lang="en-US" sz="1400" b="1" dirty="0" smtClean="0">
                <a:solidFill>
                  <a:srgbClr val="009969"/>
                </a:solidFill>
                <a:latin typeface="Copperplate Gothic Light" pitchFamily="34" charset="0"/>
                <a:ea typeface="Times New Roman"/>
                <a:cs typeface="CopprplGoth Bd BT"/>
              </a:rPr>
              <a:t>Jerry Wray, </a:t>
            </a:r>
            <a:r>
              <a:rPr lang="en-US" sz="1400" dirty="0" smtClean="0">
                <a:solidFill>
                  <a:srgbClr val="009969"/>
                </a:solidFill>
                <a:latin typeface="Copperplate Gothic Light" pitchFamily="34" charset="0"/>
                <a:ea typeface="Times New Roman"/>
                <a:cs typeface="CopprplGoth Bd BT"/>
              </a:rPr>
              <a:t>Director</a:t>
            </a:r>
            <a:endParaRPr lang="en-US" sz="1400" dirty="0">
              <a:solidFill>
                <a:srgbClr val="009969"/>
              </a:solidFill>
              <a:latin typeface="Copperplate Gothic Light" pitchFamily="34" charset="0"/>
              <a:ea typeface="Times New Roman"/>
              <a:cs typeface="CopprplGoth Bd BT"/>
            </a:endParaRPr>
          </a:p>
        </p:txBody>
      </p:sp>
      <p:sp>
        <p:nvSpPr>
          <p:cNvPr id="6" name="Rectangle 4"/>
          <p:cNvSpPr>
            <a:spLocks noChangeArrowheads="1"/>
          </p:cNvSpPr>
          <p:nvPr userDrawn="1"/>
        </p:nvSpPr>
        <p:spPr bwMode="auto">
          <a:xfrm>
            <a:off x="1449388" y="2632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tabLst>
                <a:tab pos="2743200" algn="ctr"/>
                <a:tab pos="5486400" algn="r"/>
              </a:tabLst>
            </a:pPr>
            <a:endParaRPr lang="en-US" dirty="0" smtClean="0">
              <a:solidFill>
                <a:srgbClr val="000000"/>
              </a:solidFill>
              <a:latin typeface="Arial" pitchFamily="34" charset="0"/>
              <a:cs typeface="Arial" pitchFamily="34" charset="0"/>
            </a:endParaRPr>
          </a:p>
        </p:txBody>
      </p:sp>
      <p:sp>
        <p:nvSpPr>
          <p:cNvPr id="7" name="Rectangle 6"/>
          <p:cNvSpPr/>
          <p:nvPr userDrawn="1"/>
        </p:nvSpPr>
        <p:spPr>
          <a:xfrm>
            <a:off x="0" y="0"/>
            <a:ext cx="9144000" cy="763286"/>
          </a:xfrm>
          <a:prstGeom prst="rect">
            <a:avLst/>
          </a:prstGeom>
          <a:solidFill>
            <a:srgbClr val="009969"/>
          </a:solidFill>
          <a:ln w="127000" cmpd="thinThick">
            <a:solidFill>
              <a:srgbClr val="009969"/>
            </a:solidFill>
          </a:ln>
        </p:spPr>
        <p:txBody>
          <a:bodyPr wrap="square" lIns="0" tIns="274320" rIns="0" bIns="91440" anchor="ctr" anchorCtr="0">
            <a:spAutoFit/>
          </a:bodyPr>
          <a:lstStyle/>
          <a:p>
            <a:pPr algn="ctr">
              <a:lnSpc>
                <a:spcPct val="80000"/>
              </a:lnSpc>
              <a:spcBef>
                <a:spcPts val="0"/>
              </a:spcBef>
              <a:spcAft>
                <a:spcPts val="0"/>
              </a:spcAft>
              <a:tabLst>
                <a:tab pos="2743200" algn="ctr"/>
                <a:tab pos="5486400" algn="r"/>
              </a:tabLst>
            </a:pPr>
            <a:r>
              <a:rPr lang="en-US" sz="3200" dirty="0" smtClean="0">
                <a:solidFill>
                  <a:srgbClr val="FFFFFF"/>
                </a:solidFill>
                <a:latin typeface="Copperplate Gothic Bold" pitchFamily="34" charset="0"/>
                <a:ea typeface="Times New Roman"/>
                <a:cs typeface="CopprplGoth Bd BT"/>
              </a:rPr>
              <a:t>Ohio Department of 	Transportation</a:t>
            </a:r>
            <a:endParaRPr lang="en-US" sz="3200" dirty="0">
              <a:solidFill>
                <a:srgbClr val="FFFFFF"/>
              </a:solidFill>
              <a:latin typeface="Copperplate Gothic Bold" pitchFamily="34" charset="0"/>
              <a:ea typeface="Times New Roman"/>
              <a:cs typeface="CopprplGoth Bd BT"/>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200" y="2590800"/>
            <a:ext cx="3657600" cy="3657600"/>
          </a:xfrm>
          <a:prstGeom prst="rect">
            <a:avLst/>
          </a:prstGeom>
        </p:spPr>
      </p:pic>
    </p:spTree>
    <p:extLst>
      <p:ext uri="{BB962C8B-B14F-4D97-AF65-F5344CB8AC3E}">
        <p14:creationId xmlns:p14="http://schemas.microsoft.com/office/powerpoint/2010/main" val="137086527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EE0FF4-12CC-46C1-9D44-0F8749EB39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792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8C287DF-C3E6-4DF2-81FB-81BAAF612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175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F1A846-360D-40F2-8B3F-0262DEC522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833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CF217-93A2-4BB7-9AA0-F3F344639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260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5221E6-6A2A-45BD-B487-5C9C325C49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124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49B57B-8B5F-4476-A603-62F79964D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075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9A64CB-C321-484A-8C35-DC48C475D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291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41A0DBE-D924-4A60-BC17-49DCC775CB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856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3A42F6-B8E1-4C44-90B5-9C79A0C802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664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72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9" descr="SlideTitleMas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4876800"/>
            <a:ext cx="8610600" cy="1676400"/>
          </a:xfrm>
          <a:prstGeom prst="rect">
            <a:avLst/>
          </a:prstGeom>
          <a:solidFill>
            <a:srgbClr val="0D80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762000" y="4876801"/>
            <a:ext cx="7772400" cy="838200"/>
          </a:xfrm>
        </p:spPr>
        <p:txBody>
          <a:bodyPr/>
          <a:lstStyle/>
          <a:p>
            <a:r>
              <a:rPr lang="en-US" smtClean="0"/>
              <a:t>Click to edit Master title style</a:t>
            </a:r>
            <a:endParaRPr lang="en-US" dirty="0"/>
          </a:p>
        </p:txBody>
      </p:sp>
      <p:sp>
        <p:nvSpPr>
          <p:cNvPr id="7" name="Subtitle 2"/>
          <p:cNvSpPr>
            <a:spLocks noGrp="1"/>
          </p:cNvSpPr>
          <p:nvPr>
            <p:ph type="subTitle" idx="1"/>
          </p:nvPr>
        </p:nvSpPr>
        <p:spPr>
          <a:xfrm>
            <a:off x="762000" y="5715000"/>
            <a:ext cx="7772400" cy="762000"/>
          </a:xfrm>
        </p:spPr>
        <p:txBody>
          <a:bodyPr rtlCol="0">
            <a:normAutofit/>
          </a:bodyPr>
          <a:lstStyle>
            <a:lvl1pPr algn="ctr">
              <a:defRPr sz="2800">
                <a:latin typeface="+mj-lt"/>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3684067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342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591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606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709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480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296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080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870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040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83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p:txBody>
          <a:bodyPr/>
          <a:lstStyle>
            <a:lvl1pPr>
              <a:defRPr sz="1600"/>
            </a:lvl1pPr>
          </a:lstStyle>
          <a:p>
            <a:r>
              <a:rPr lang="en-US" dirty="0" smtClean="0"/>
              <a:t>ODOT –DIVISION  OF CONSTRUCTION</a:t>
            </a:r>
            <a:endParaRPr lang="en-US" dirty="0"/>
          </a:p>
        </p:txBody>
      </p:sp>
    </p:spTree>
    <p:extLst>
      <p:ext uri="{BB962C8B-B14F-4D97-AF65-F5344CB8AC3E}">
        <p14:creationId xmlns:p14="http://schemas.microsoft.com/office/powerpoint/2010/main" val="32678680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0403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31665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6554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23050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04287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98100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880344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182406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915240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07492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r>
              <a:rPr lang="en-US" dirty="0" smtClean="0"/>
              <a:t>ODOT –DIVISION  OF CONSTRUCTION</a:t>
            </a:r>
            <a:endParaRPr lang="en-US" dirty="0"/>
          </a:p>
        </p:txBody>
      </p:sp>
    </p:spTree>
    <p:extLst>
      <p:ext uri="{BB962C8B-B14F-4D97-AF65-F5344CB8AC3E}">
        <p14:creationId xmlns:p14="http://schemas.microsoft.com/office/powerpoint/2010/main" val="14558147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02971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2497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410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547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085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5304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00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7229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7094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464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r>
              <a:rPr lang="en-US" dirty="0" smtClean="0"/>
              <a:t>ODOT –DIVISION  OF CONSTRUCTION</a:t>
            </a:r>
            <a:endParaRPr lang="en-US" dirty="0"/>
          </a:p>
        </p:txBody>
      </p:sp>
    </p:spTree>
    <p:extLst>
      <p:ext uri="{BB962C8B-B14F-4D97-AF65-F5344CB8AC3E}">
        <p14:creationId xmlns:p14="http://schemas.microsoft.com/office/powerpoint/2010/main" val="3566120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38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8856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gi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4.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5.gif"/><Relationship Id="rId5" Type="http://schemas.openxmlformats.org/officeDocument/2006/relationships/slideLayout" Target="../slideLayouts/slideLayout25.xml"/><Relationship Id="rId10" Type="http://schemas.openxmlformats.org/officeDocument/2006/relationships/image" Target="../media/image4.emf"/><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5.gif"/><Relationship Id="rId5" Type="http://schemas.openxmlformats.org/officeDocument/2006/relationships/slideLayout" Target="../slideLayouts/slideLayout33.xml"/><Relationship Id="rId10" Type="http://schemas.openxmlformats.org/officeDocument/2006/relationships/image" Target="../media/image7.emf"/><Relationship Id="rId4" Type="http://schemas.openxmlformats.org/officeDocument/2006/relationships/slideLayout" Target="../slideLayouts/slideLayout3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5.gif"/><Relationship Id="rId5" Type="http://schemas.openxmlformats.org/officeDocument/2006/relationships/slideLayout" Target="../slideLayouts/slideLayout41.xml"/><Relationship Id="rId10" Type="http://schemas.openxmlformats.org/officeDocument/2006/relationships/image" Target="../media/image9.emf"/><Relationship Id="rId4" Type="http://schemas.openxmlformats.org/officeDocument/2006/relationships/slideLayout" Target="../slideLayouts/slideLayout4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11.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7.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D804E"/>
        </a:solidFill>
        <a:effectLst/>
      </p:bgPr>
    </p:bg>
    <p:spTree>
      <p:nvGrpSpPr>
        <p:cNvPr id="1" name=""/>
        <p:cNvGrpSpPr/>
        <p:nvPr/>
      </p:nvGrpSpPr>
      <p:grpSpPr>
        <a:xfrm>
          <a:off x="0" y="0"/>
          <a:ext cx="0" cy="0"/>
          <a:chOff x="0" y="0"/>
          <a:chExt cx="0" cy="0"/>
        </a:xfrm>
      </p:grpSpPr>
      <p:pic>
        <p:nvPicPr>
          <p:cNvPr id="1026" name="Picture 13" descr="Footer-Sl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10076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5" name="Rectangle 11"/>
          <p:cNvSpPr>
            <a:spLocks noChangeArrowheads="1"/>
          </p:cNvSpPr>
          <p:nvPr/>
        </p:nvSpPr>
        <p:spPr bwMode="auto">
          <a:xfrm>
            <a:off x="8120063" y="6248400"/>
            <a:ext cx="457200" cy="381000"/>
          </a:xfrm>
          <a:prstGeom prst="rect">
            <a:avLst/>
          </a:prstGeom>
          <a:noFill/>
          <a:ln w="9525">
            <a:noFill/>
            <a:miter lim="800000"/>
            <a:headEnd/>
            <a:tailEnd/>
          </a:ln>
          <a:effectLst/>
        </p:spPr>
        <p:txBody>
          <a:bodyPr/>
          <a:lstStyle/>
          <a:p>
            <a:pPr algn="ctr">
              <a:defRPr/>
            </a:pPr>
            <a:fld id="{CABF91D3-A502-4FB2-B6BF-453B173B4D3D}" type="slidenum">
              <a:rPr lang="en-US" sz="1400" b="1">
                <a:solidFill>
                  <a:schemeClr val="bg1"/>
                </a:solidFill>
                <a:latin typeface="Georgia" pitchFamily="18" charset="0"/>
              </a:rPr>
              <a:pPr algn="ctr">
                <a:defRPr/>
              </a:pPr>
              <a:t>‹#›</a:t>
            </a:fld>
            <a:endParaRPr lang="en-US" sz="1400" b="1" dirty="0">
              <a:solidFill>
                <a:schemeClr val="bg1"/>
              </a:solidFill>
              <a:latin typeface="Georgia" pitchFamily="18" charset="0"/>
            </a:endParaRPr>
          </a:p>
        </p:txBody>
      </p:sp>
      <p:sp>
        <p:nvSpPr>
          <p:cNvPr id="7" name="Rectangle 5"/>
          <p:cNvSpPr>
            <a:spLocks noGrp="1" noChangeArrowheads="1"/>
          </p:cNvSpPr>
          <p:nvPr>
            <p:ph type="ftr" sz="quarter" idx="3"/>
          </p:nvPr>
        </p:nvSpPr>
        <p:spPr>
          <a:xfrm>
            <a:off x="762000" y="6248400"/>
            <a:ext cx="4800600" cy="307975"/>
          </a:xfrm>
          <a:prstGeom prst="rect">
            <a:avLst/>
          </a:prstGeom>
          <a:ln/>
        </p:spPr>
        <p:txBody>
          <a:bodyPr/>
          <a:lstStyle>
            <a:lvl1pPr algn="ctr">
              <a:defRPr sz="1200">
                <a:latin typeface="+mj-lt"/>
              </a:defRPr>
            </a:lvl1pPr>
          </a:lstStyle>
          <a:p>
            <a:r>
              <a:rPr lang="en-US" dirty="0" smtClean="0"/>
              <a:t>ODOT –DIVISION  OF CONSTRUCTION</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D2C95-BEFC-46DF-9954-99F5F0199A79}"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9CE53-121B-473C-83EF-D8E5FEE49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9046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804E"/>
        </a:solidFill>
        <a:effectLst/>
      </p:bgPr>
    </p:bg>
    <p:spTree>
      <p:nvGrpSpPr>
        <p:cNvPr id="1" name=""/>
        <p:cNvGrpSpPr/>
        <p:nvPr/>
      </p:nvGrpSpPr>
      <p:grpSpPr>
        <a:xfrm>
          <a:off x="0" y="0"/>
          <a:ext cx="0" cy="0"/>
          <a:chOff x="0" y="0"/>
          <a:chExt cx="0" cy="0"/>
        </a:xfrm>
      </p:grpSpPr>
      <p:pic>
        <p:nvPicPr>
          <p:cNvPr id="1026" name="Picture 13" descr="Footer-Sl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10076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5" name="Rectangle 11"/>
          <p:cNvSpPr>
            <a:spLocks noChangeArrowheads="1"/>
          </p:cNvSpPr>
          <p:nvPr/>
        </p:nvSpPr>
        <p:spPr bwMode="auto">
          <a:xfrm>
            <a:off x="8120063" y="6248400"/>
            <a:ext cx="457200" cy="381000"/>
          </a:xfrm>
          <a:prstGeom prst="rect">
            <a:avLst/>
          </a:prstGeom>
          <a:noFill/>
          <a:ln w="9525">
            <a:noFill/>
            <a:miter lim="800000"/>
            <a:headEnd/>
            <a:tailEnd/>
          </a:ln>
          <a:effectLst/>
        </p:spPr>
        <p:txBody>
          <a:bodyPr/>
          <a:lstStyle/>
          <a:p>
            <a:pPr algn="ctr">
              <a:defRPr/>
            </a:pPr>
            <a:fld id="{CABF91D3-A502-4FB2-B6BF-453B173B4D3D}" type="slidenum">
              <a:rPr lang="en-US" sz="1400" b="1">
                <a:solidFill>
                  <a:schemeClr val="bg1"/>
                </a:solidFill>
                <a:latin typeface="Georgia" pitchFamily="18" charset="0"/>
              </a:rPr>
              <a:pPr algn="ctr">
                <a:defRPr/>
              </a:pPr>
              <a:t>‹#›</a:t>
            </a:fld>
            <a:endParaRPr lang="en-US" sz="1400" b="1" dirty="0">
              <a:solidFill>
                <a:schemeClr val="bg1"/>
              </a:solidFill>
              <a:latin typeface="Georgia" pitchFamily="18" charset="0"/>
            </a:endParaRPr>
          </a:p>
        </p:txBody>
      </p:sp>
      <p:sp>
        <p:nvSpPr>
          <p:cNvPr id="7" name="Rectangle 5"/>
          <p:cNvSpPr>
            <a:spLocks noGrp="1" noChangeArrowheads="1"/>
          </p:cNvSpPr>
          <p:nvPr>
            <p:ph type="ftr" sz="quarter" idx="3"/>
          </p:nvPr>
        </p:nvSpPr>
        <p:spPr>
          <a:xfrm>
            <a:off x="762000" y="6248400"/>
            <a:ext cx="4800600" cy="307975"/>
          </a:xfrm>
          <a:prstGeom prst="rect">
            <a:avLst/>
          </a:prstGeom>
          <a:ln/>
        </p:spPr>
        <p:txBody>
          <a:bodyPr/>
          <a:lstStyle>
            <a:lvl1pPr algn="ctr">
              <a:defRPr sz="1200">
                <a:latin typeface="+mj-lt"/>
              </a:defRPr>
            </a:lvl1pPr>
          </a:lstStyle>
          <a:p>
            <a:r>
              <a:rPr lang="en-US" dirty="0" smtClean="0"/>
              <a:t>ODOT –DIVISION  OF CONSTRUCTION</a:t>
            </a:r>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ftr="0" dt="0"/>
  <p:txStyles>
    <p:title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9969"/>
        </a:solidFill>
        <a:effectLst/>
      </p:bgPr>
    </p:bg>
    <p:spTree>
      <p:nvGrpSpPr>
        <p:cNvPr id="1" name=""/>
        <p:cNvGrpSpPr/>
        <p:nvPr/>
      </p:nvGrpSpPr>
      <p:grpSpPr>
        <a:xfrm>
          <a:off x="0" y="0"/>
          <a:ext cx="0" cy="0"/>
          <a:chOff x="0" y="0"/>
          <a:chExt cx="0" cy="0"/>
        </a:xfrm>
      </p:grpSpPr>
      <p:sp>
        <p:nvSpPr>
          <p:cNvPr id="8" name="TextBox 7"/>
          <p:cNvSpPr txBox="1"/>
          <p:nvPr/>
        </p:nvSpPr>
        <p:spPr>
          <a:xfrm>
            <a:off x="0" y="6288024"/>
            <a:ext cx="9144000" cy="438912"/>
          </a:xfrm>
          <a:prstGeom prst="rect">
            <a:avLst/>
          </a:prstGeom>
          <a:solidFill>
            <a:schemeClr val="bg1"/>
          </a:solidFill>
          <a:ln w="63500" cmpd="thinThick">
            <a:solidFill>
              <a:schemeClr val="bg1"/>
            </a:solidFill>
          </a:ln>
        </p:spPr>
        <p:txBody>
          <a:bodyPr wrap="square" tIns="91440" bIns="91440" rtlCol="0" anchor="ctr" anchorCtr="0">
            <a:spAutoFit/>
          </a:bodyPr>
          <a:lstStyle/>
          <a:p>
            <a:pPr algn="ctr"/>
            <a:r>
              <a:rPr lang="en-US" b="1" spc="300" dirty="0" smtClean="0">
                <a:solidFill>
                  <a:srgbClr val="FFFFFF"/>
                </a:solidFill>
              </a:rPr>
              <a:t>www.transportation.ohio.gov</a:t>
            </a:r>
            <a:endParaRPr lang="en-US" b="1" spc="300" dirty="0">
              <a:solidFill>
                <a:srgbClr val="FFFFFF"/>
              </a:solidFill>
            </a:endParaRPr>
          </a:p>
        </p:txBody>
      </p:sp>
      <p:sp>
        <p:nvSpPr>
          <p:cNvPr id="1027" name="Rectangle 2"/>
          <p:cNvSpPr>
            <a:spLocks noGrp="1" noChangeArrowheads="1"/>
          </p:cNvSpPr>
          <p:nvPr>
            <p:ph type="title"/>
          </p:nvPr>
        </p:nvSpPr>
        <p:spPr bwMode="auto">
          <a:xfrm>
            <a:off x="457200" y="274638"/>
            <a:ext cx="8229600" cy="1143000"/>
          </a:xfrm>
          <a:prstGeom prst="rect">
            <a:avLst/>
          </a:prstGeom>
          <a:noFill/>
          <a:ln w="63500" cmpd="thinThick">
            <a:solidFill>
              <a:schemeClr val="bg1"/>
            </a:solid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5" name="Rectangle 11"/>
          <p:cNvSpPr>
            <a:spLocks noChangeArrowheads="1"/>
          </p:cNvSpPr>
          <p:nvPr/>
        </p:nvSpPr>
        <p:spPr bwMode="auto">
          <a:xfrm>
            <a:off x="8229600" y="6324600"/>
            <a:ext cx="457200" cy="365760"/>
          </a:xfrm>
          <a:prstGeom prst="rect">
            <a:avLst/>
          </a:prstGeom>
          <a:noFill/>
          <a:ln w="9525">
            <a:noFill/>
            <a:miter lim="800000"/>
            <a:headEnd/>
            <a:tailEnd/>
          </a:ln>
          <a:effectLst/>
        </p:spPr>
        <p:txBody>
          <a:bodyPr anchor="ctr" anchorCtr="0"/>
          <a:lstStyle/>
          <a:p>
            <a:pPr algn="ctr">
              <a:defRPr/>
            </a:pPr>
            <a:fld id="{E39B0399-9EE4-40D6-92E9-F4A1F2E78343}" type="slidenum">
              <a:rPr lang="en-US" sz="1400" b="0">
                <a:solidFill>
                  <a:srgbClr val="009969"/>
                </a:solidFill>
                <a:latin typeface="Copperplate Gothic Bold" pitchFamily="34" charset="0"/>
              </a:rPr>
              <a:pPr algn="ctr">
                <a:defRPr/>
              </a:pPr>
              <a:t>‹#›</a:t>
            </a:fld>
            <a:endParaRPr lang="en-US" sz="1400" b="0" dirty="0">
              <a:solidFill>
                <a:srgbClr val="009969"/>
              </a:solidFill>
              <a:latin typeface="Copperplate Gothic Bold" pitchFamily="34" charset="0"/>
            </a:endParaRPr>
          </a:p>
        </p:txBody>
      </p:sp>
      <p:sp>
        <p:nvSpPr>
          <p:cNvPr id="7" name="Rectangle 5"/>
          <p:cNvSpPr>
            <a:spLocks noGrp="1" noChangeArrowheads="1"/>
          </p:cNvSpPr>
          <p:nvPr>
            <p:ph type="ftr" sz="quarter" idx="3"/>
          </p:nvPr>
        </p:nvSpPr>
        <p:spPr>
          <a:xfrm>
            <a:off x="853440" y="6324600"/>
            <a:ext cx="7376160" cy="365760"/>
          </a:xfrm>
          <a:prstGeom prst="rect">
            <a:avLst/>
          </a:prstGeom>
          <a:ln/>
        </p:spPr>
        <p:txBody>
          <a:bodyPr tIns="0" bIns="0" anchor="ctr" anchorCtr="0">
            <a:normAutofit/>
          </a:bodyPr>
          <a:lstStyle>
            <a:lvl1pPr algn="l">
              <a:defRPr sz="1400" b="0">
                <a:solidFill>
                  <a:srgbClr val="009969"/>
                </a:solidFill>
                <a:latin typeface="Copperplate Gothic Bold" pitchFamily="34" charset="0"/>
              </a:defRPr>
            </a:lvl1pPr>
          </a:lstStyle>
          <a:p>
            <a:r>
              <a:rPr lang="en-US" dirty="0" smtClean="0"/>
              <a:t>ODOT –DIVISION  OF CONSTRUCTION</a:t>
            </a:r>
            <a:endParaRPr lang="en-US" dirty="0"/>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614" y="6301740"/>
            <a:ext cx="411480" cy="411480"/>
          </a:xfrm>
          <a:prstGeom prst="rect">
            <a:avLst/>
          </a:prstGeom>
        </p:spPr>
      </p:pic>
    </p:spTree>
    <p:extLst>
      <p:ext uri="{BB962C8B-B14F-4D97-AF65-F5344CB8AC3E}">
        <p14:creationId xmlns:p14="http://schemas.microsoft.com/office/powerpoint/2010/main" val="1398658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709" r:id="rId10"/>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400" b="0">
          <a:ln>
            <a:noFill/>
          </a:ln>
          <a:solidFill>
            <a:schemeClr val="bg1"/>
          </a:solidFill>
          <a:latin typeface="Copperplate Gothic Bold" pitchFamily="34" charset="0"/>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Tx/>
        <a:buBlip>
          <a:blip r:embed="rId13"/>
        </a:buBlip>
        <a:defRPr sz="3200" b="0">
          <a:solidFill>
            <a:schemeClr val="bg1"/>
          </a:solidFill>
          <a:latin typeface="+mj-lt"/>
          <a:ea typeface="+mn-ea"/>
          <a:cs typeface="+mn-cs"/>
        </a:defRPr>
      </a:lvl1pPr>
      <a:lvl2pPr marL="742950" indent="-285750" algn="l" rtl="0" eaLnBrk="1" fontAlgn="base" hangingPunct="1">
        <a:spcBef>
          <a:spcPct val="20000"/>
        </a:spcBef>
        <a:spcAft>
          <a:spcPct val="0"/>
        </a:spcAft>
        <a:buFontTx/>
        <a:buBlip>
          <a:blip r:embed="rId13"/>
        </a:buBlip>
        <a:defRPr sz="2800">
          <a:solidFill>
            <a:schemeClr val="bg1"/>
          </a:solidFill>
          <a:latin typeface="+mn-lt"/>
        </a:defRPr>
      </a:lvl2pPr>
      <a:lvl3pPr marL="1143000" indent="-228600" algn="l" rtl="0" eaLnBrk="1" fontAlgn="base" hangingPunct="1">
        <a:spcBef>
          <a:spcPct val="20000"/>
        </a:spcBef>
        <a:spcAft>
          <a:spcPct val="0"/>
        </a:spcAft>
        <a:buFontTx/>
        <a:buBlip>
          <a:blip r:embed="rId13"/>
        </a:buBlip>
        <a:defRPr sz="2400">
          <a:solidFill>
            <a:schemeClr val="bg1"/>
          </a:solidFill>
          <a:latin typeface="+mn-lt"/>
        </a:defRPr>
      </a:lvl3pPr>
      <a:lvl4pPr marL="1600200" indent="-228600" algn="l" rtl="0" eaLnBrk="1" fontAlgn="base" hangingPunct="1">
        <a:spcBef>
          <a:spcPct val="20000"/>
        </a:spcBef>
        <a:spcAft>
          <a:spcPct val="0"/>
        </a:spcAft>
        <a:buFontTx/>
        <a:buBlip>
          <a:blip r:embed="rId13"/>
        </a:buBlip>
        <a:defRPr sz="2000">
          <a:solidFill>
            <a:schemeClr val="bg1"/>
          </a:solidFill>
          <a:latin typeface="+mn-lt"/>
        </a:defRPr>
      </a:lvl4pPr>
      <a:lvl5pPr marL="2057400" indent="-228600" algn="l" rtl="0" eaLnBrk="1" fontAlgn="base" hangingPunct="1">
        <a:spcBef>
          <a:spcPct val="20000"/>
        </a:spcBef>
        <a:spcAft>
          <a:spcPct val="0"/>
        </a:spcAft>
        <a:buFontTx/>
        <a:buBlip>
          <a:blip r:embed="rId13"/>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9969"/>
        </a:solidFill>
        <a:effectLst/>
      </p:bgPr>
    </p:bg>
    <p:spTree>
      <p:nvGrpSpPr>
        <p:cNvPr id="1" name=""/>
        <p:cNvGrpSpPr/>
        <p:nvPr/>
      </p:nvGrpSpPr>
      <p:grpSpPr>
        <a:xfrm>
          <a:off x="0" y="0"/>
          <a:ext cx="0" cy="0"/>
          <a:chOff x="0" y="0"/>
          <a:chExt cx="0" cy="0"/>
        </a:xfrm>
      </p:grpSpPr>
      <p:sp>
        <p:nvSpPr>
          <p:cNvPr id="8" name="TextBox 7"/>
          <p:cNvSpPr txBox="1"/>
          <p:nvPr/>
        </p:nvSpPr>
        <p:spPr>
          <a:xfrm>
            <a:off x="0" y="6199632"/>
            <a:ext cx="9144000" cy="658368"/>
          </a:xfrm>
          <a:prstGeom prst="rect">
            <a:avLst/>
          </a:prstGeom>
          <a:solidFill>
            <a:schemeClr val="bg1"/>
          </a:solidFill>
        </p:spPr>
        <p:txBody>
          <a:bodyPr wrap="square" tIns="91440" bIns="91440" rtlCol="0" anchor="ctr" anchorCtr="0">
            <a:spAutoFit/>
          </a:bodyPr>
          <a:lstStyle/>
          <a:p>
            <a:pPr algn="ctr"/>
            <a:r>
              <a:rPr lang="en-US" sz="1800" b="1" spc="300" dirty="0" smtClean="0">
                <a:solidFill>
                  <a:schemeClr val="bg1"/>
                </a:solidFill>
              </a:rPr>
              <a:t>www.transportation.ohio.gov</a:t>
            </a:r>
            <a:endParaRPr lang="en-US" sz="1800" b="1" spc="300" dirty="0">
              <a:solidFill>
                <a:schemeClr val="bg1"/>
              </a:solidFill>
            </a:endParaRPr>
          </a:p>
        </p:txBody>
      </p:sp>
      <p:sp>
        <p:nvSpPr>
          <p:cNvPr id="1027" name="Rectangle 2"/>
          <p:cNvSpPr>
            <a:spLocks noGrp="1" noChangeArrowheads="1"/>
          </p:cNvSpPr>
          <p:nvPr>
            <p:ph type="title"/>
          </p:nvPr>
        </p:nvSpPr>
        <p:spPr bwMode="auto">
          <a:xfrm>
            <a:off x="0" y="0"/>
            <a:ext cx="9144000" cy="1143000"/>
          </a:xfrm>
          <a:prstGeom prst="rect">
            <a:avLst/>
          </a:prstGeom>
          <a:solidFill>
            <a:schemeClr val="bg1"/>
          </a:solidFill>
          <a:ln w="9525">
            <a:noFill/>
            <a:miter lim="800000"/>
            <a:headEnd/>
            <a:tailEnd/>
          </a:ln>
        </p:spPr>
        <p:txBody>
          <a:bodyPr vert="horz" wrap="square" lIns="365760" tIns="182880" rIns="36576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5" name="Rectangle 11"/>
          <p:cNvSpPr>
            <a:spLocks noChangeArrowheads="1"/>
          </p:cNvSpPr>
          <p:nvPr/>
        </p:nvSpPr>
        <p:spPr bwMode="auto">
          <a:xfrm>
            <a:off x="228600" y="6262792"/>
            <a:ext cx="533400" cy="533400"/>
          </a:xfrm>
          <a:prstGeom prst="ellipse">
            <a:avLst/>
          </a:prstGeom>
          <a:solidFill>
            <a:srgbClr val="009969"/>
          </a:solidFill>
          <a:ln w="9525">
            <a:noFill/>
            <a:miter lim="800000"/>
            <a:headEnd/>
            <a:tailEnd/>
          </a:ln>
          <a:effectLst/>
        </p:spPr>
        <p:txBody>
          <a:bodyPr wrap="none" lIns="0" tIns="0" rIns="0" bIns="0" anchor="ctr" anchorCtr="0">
            <a:normAutofit/>
          </a:bodyPr>
          <a:lstStyle/>
          <a:p>
            <a:pPr algn="ctr">
              <a:defRPr/>
            </a:pPr>
            <a:fld id="{E39B0399-9EE4-40D6-92E9-F4A1F2E78343}" type="slidenum">
              <a:rPr lang="en-US" sz="1400" b="1" kern="1200">
                <a:solidFill>
                  <a:schemeClr val="bg1"/>
                </a:solidFill>
                <a:latin typeface="+mn-lt"/>
                <a:ea typeface="+mn-ea"/>
                <a:cs typeface="+mn-cs"/>
              </a:rPr>
              <a:pPr algn="ctr">
                <a:defRPr/>
              </a:pPr>
              <a:t>‹#›</a:t>
            </a:fld>
            <a:endParaRPr lang="en-US" sz="1400" b="1" kern="1200" dirty="0">
              <a:solidFill>
                <a:schemeClr val="bg1"/>
              </a:solidFill>
              <a:latin typeface="+mn-lt"/>
              <a:ea typeface="+mn-ea"/>
              <a:cs typeface="+mn-cs"/>
            </a:endParaRPr>
          </a:p>
        </p:txBody>
      </p:sp>
      <p:sp>
        <p:nvSpPr>
          <p:cNvPr id="7" name="Rectangle 5"/>
          <p:cNvSpPr>
            <a:spLocks noGrp="1" noChangeArrowheads="1"/>
          </p:cNvSpPr>
          <p:nvPr>
            <p:ph type="ftr" sz="quarter" idx="3"/>
          </p:nvPr>
        </p:nvSpPr>
        <p:spPr>
          <a:xfrm>
            <a:off x="831614" y="6346612"/>
            <a:ext cx="6940786" cy="365760"/>
          </a:xfrm>
          <a:prstGeom prst="rect">
            <a:avLst/>
          </a:prstGeom>
          <a:ln/>
        </p:spPr>
        <p:txBody>
          <a:bodyPr anchor="ctr" anchorCtr="0">
            <a:normAutofit/>
          </a:bodyPr>
          <a:lstStyle>
            <a:lvl1pPr algn="l">
              <a:defRPr sz="1400" b="1" spc="100" baseline="0">
                <a:solidFill>
                  <a:srgbClr val="009969"/>
                </a:solidFill>
                <a:latin typeface="+mn-lt"/>
              </a:defRPr>
            </a:lvl1pPr>
          </a:lstStyle>
          <a:p>
            <a:pPr algn="ctr">
              <a:defRPr/>
            </a:pPr>
            <a:r>
              <a:rPr lang="en-US" dirty="0" smtClean="0"/>
              <a:t>Athens Area Chamber of Commerce</a:t>
            </a:r>
            <a:endParaRPr lang="en-US" dirty="0"/>
          </a:p>
        </p:txBody>
      </p:sp>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696200" y="5607472"/>
            <a:ext cx="1188720" cy="1188720"/>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timing>
    <p:tnLst>
      <p:par>
        <p:cTn id="1" dur="indefinite" restart="never" nodeType="tmRoot"/>
      </p:par>
    </p:tnLst>
  </p:timing>
  <p:hf sldNum="0" hdr="0" dt="0"/>
  <p:txStyles>
    <p:titleStyle>
      <a:lvl1pPr algn="ctr" rtl="0" eaLnBrk="1" fontAlgn="base" hangingPunct="1">
        <a:spcBef>
          <a:spcPct val="0"/>
        </a:spcBef>
        <a:spcAft>
          <a:spcPct val="0"/>
        </a:spcAft>
        <a:defRPr sz="3600" b="0">
          <a:solidFill>
            <a:srgbClr val="009969"/>
          </a:solidFill>
          <a:latin typeface="Arial Black" pitchFamily="34" charset="0"/>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Tx/>
        <a:buBlip>
          <a:blip r:embed="rId11"/>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11"/>
        </a:buBlip>
        <a:defRPr sz="2800">
          <a:solidFill>
            <a:schemeClr val="bg1"/>
          </a:solidFill>
          <a:latin typeface="+mn-lt"/>
        </a:defRPr>
      </a:lvl2pPr>
      <a:lvl3pPr marL="1143000" indent="-228600" algn="l" rtl="0" eaLnBrk="1" fontAlgn="base" hangingPunct="1">
        <a:spcBef>
          <a:spcPct val="20000"/>
        </a:spcBef>
        <a:spcAft>
          <a:spcPct val="0"/>
        </a:spcAft>
        <a:buFontTx/>
        <a:buBlip>
          <a:blip r:embed="rId11"/>
        </a:buBlip>
        <a:defRPr sz="2400">
          <a:solidFill>
            <a:schemeClr val="bg1"/>
          </a:solidFill>
          <a:latin typeface="+mn-lt"/>
        </a:defRPr>
      </a:lvl3pPr>
      <a:lvl4pPr marL="1600200" indent="-228600" algn="l" rtl="0" eaLnBrk="1" fontAlgn="base" hangingPunct="1">
        <a:spcBef>
          <a:spcPct val="20000"/>
        </a:spcBef>
        <a:spcAft>
          <a:spcPct val="0"/>
        </a:spcAft>
        <a:buFontTx/>
        <a:buBlip>
          <a:blip r:embed="rId11"/>
        </a:buBlip>
        <a:defRPr sz="2000">
          <a:solidFill>
            <a:schemeClr val="bg1"/>
          </a:solidFill>
          <a:latin typeface="+mn-lt"/>
        </a:defRPr>
      </a:lvl4pPr>
      <a:lvl5pPr marL="2057400" indent="-228600" algn="l" rtl="0" eaLnBrk="1" fontAlgn="base" hangingPunct="1">
        <a:spcBef>
          <a:spcPct val="20000"/>
        </a:spcBef>
        <a:spcAft>
          <a:spcPct val="0"/>
        </a:spcAft>
        <a:buFontTx/>
        <a:buBlip>
          <a:blip r:embed="rId11"/>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996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466" y="6179131"/>
            <a:ext cx="8577067" cy="519536"/>
          </a:xfrm>
          <a:prstGeom prst="rect">
            <a:avLst/>
          </a:prstGeom>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5" name="Rectangle 11"/>
          <p:cNvSpPr>
            <a:spLocks noChangeArrowheads="1"/>
          </p:cNvSpPr>
          <p:nvPr/>
        </p:nvSpPr>
        <p:spPr bwMode="auto">
          <a:xfrm>
            <a:off x="8077200" y="6219825"/>
            <a:ext cx="609600" cy="381000"/>
          </a:xfrm>
          <a:prstGeom prst="rect">
            <a:avLst/>
          </a:prstGeom>
          <a:noFill/>
          <a:ln w="9525">
            <a:noFill/>
            <a:miter lim="800000"/>
            <a:headEnd/>
            <a:tailEnd/>
          </a:ln>
          <a:effectLst/>
        </p:spPr>
        <p:txBody>
          <a:bodyPr wrap="none" lIns="0" tIns="0" rIns="0" bIns="0" anchor="ctr" anchorCtr="0">
            <a:normAutofit/>
          </a:bodyPr>
          <a:lstStyle/>
          <a:p>
            <a:pPr algn="ctr">
              <a:defRPr/>
            </a:pPr>
            <a:fld id="{E39B0399-9EE4-40D6-92E9-F4A1F2E78343}" type="slidenum">
              <a:rPr lang="en-US" b="1">
                <a:solidFill>
                  <a:srgbClr val="009969"/>
                </a:solidFill>
                <a:latin typeface="Georgia" pitchFamily="18" charset="0"/>
              </a:rPr>
              <a:pPr algn="ctr">
                <a:defRPr/>
              </a:pPr>
              <a:t>‹#›</a:t>
            </a:fld>
            <a:endParaRPr lang="en-US" b="1" dirty="0">
              <a:solidFill>
                <a:srgbClr val="009969"/>
              </a:solidFill>
              <a:latin typeface="Georgia" pitchFamily="18" charset="0"/>
            </a:endParaRPr>
          </a:p>
        </p:txBody>
      </p:sp>
      <p:sp>
        <p:nvSpPr>
          <p:cNvPr id="7" name="Rectangle 5"/>
          <p:cNvSpPr>
            <a:spLocks noGrp="1" noChangeArrowheads="1"/>
          </p:cNvSpPr>
          <p:nvPr>
            <p:ph type="ftr" sz="quarter" idx="3"/>
          </p:nvPr>
        </p:nvSpPr>
        <p:spPr>
          <a:xfrm>
            <a:off x="838200" y="6248399"/>
            <a:ext cx="7162800" cy="381000"/>
          </a:xfrm>
          <a:prstGeom prst="rect">
            <a:avLst/>
          </a:prstGeom>
          <a:ln/>
        </p:spPr>
        <p:txBody>
          <a:bodyPr tIns="0" bIns="0"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147587841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sldNum="0" hdr="0" dt="0"/>
  <p:txStyles>
    <p:title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342900" indent="-342900" algn="l" rtl="0" eaLnBrk="1" fontAlgn="base" hangingPunct="1">
        <a:spcBef>
          <a:spcPct val="20000"/>
        </a:spcBef>
        <a:spcAft>
          <a:spcPct val="0"/>
        </a:spcAft>
        <a:buFontTx/>
        <a:buBlip>
          <a:blip r:embed="rId11"/>
        </a:buBlip>
        <a:defRPr sz="3200" b="1">
          <a:solidFill>
            <a:schemeClr val="bg1"/>
          </a:solidFill>
          <a:latin typeface="+mn-lt"/>
          <a:ea typeface="+mn-ea"/>
          <a:cs typeface="+mn-cs"/>
        </a:defRPr>
      </a:lvl1pPr>
      <a:lvl2pPr marL="742950" indent="-285750" algn="l" rtl="0" eaLnBrk="1" fontAlgn="base" hangingPunct="1">
        <a:spcBef>
          <a:spcPct val="20000"/>
        </a:spcBef>
        <a:spcAft>
          <a:spcPct val="0"/>
        </a:spcAft>
        <a:buFontTx/>
        <a:buBlip>
          <a:blip r:embed="rId11"/>
        </a:buBlip>
        <a:defRPr sz="2800">
          <a:solidFill>
            <a:schemeClr val="bg1"/>
          </a:solidFill>
          <a:latin typeface="+mn-lt"/>
        </a:defRPr>
      </a:lvl2pPr>
      <a:lvl3pPr marL="1143000" indent="-228600" algn="l" rtl="0" eaLnBrk="1" fontAlgn="base" hangingPunct="1">
        <a:spcBef>
          <a:spcPct val="20000"/>
        </a:spcBef>
        <a:spcAft>
          <a:spcPct val="0"/>
        </a:spcAft>
        <a:buFontTx/>
        <a:buBlip>
          <a:blip r:embed="rId11"/>
        </a:buBlip>
        <a:defRPr sz="2400">
          <a:solidFill>
            <a:schemeClr val="bg1"/>
          </a:solidFill>
          <a:latin typeface="+mn-lt"/>
        </a:defRPr>
      </a:lvl3pPr>
      <a:lvl4pPr marL="1600200" indent="-228600" algn="l" rtl="0" eaLnBrk="1" fontAlgn="base" hangingPunct="1">
        <a:spcBef>
          <a:spcPct val="20000"/>
        </a:spcBef>
        <a:spcAft>
          <a:spcPct val="0"/>
        </a:spcAft>
        <a:buFontTx/>
        <a:buBlip>
          <a:blip r:embed="rId11"/>
        </a:buBlip>
        <a:defRPr sz="2000">
          <a:solidFill>
            <a:schemeClr val="bg1"/>
          </a:solidFill>
          <a:latin typeface="+mn-lt"/>
        </a:defRPr>
      </a:lvl4pPr>
      <a:lvl5pPr marL="2057400" indent="-228600" algn="l" rtl="0" eaLnBrk="1" fontAlgn="base" hangingPunct="1">
        <a:spcBef>
          <a:spcPct val="20000"/>
        </a:spcBef>
        <a:spcAft>
          <a:spcPct val="0"/>
        </a:spcAft>
        <a:buFontTx/>
        <a:buBlip>
          <a:blip r:embed="rId11"/>
        </a:buBlip>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996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464" y="6179131"/>
            <a:ext cx="8577072" cy="519536"/>
          </a:xfrm>
          <a:prstGeom prst="rect">
            <a:avLst/>
          </a:prstGeom>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35" name="Rectangle 11"/>
          <p:cNvSpPr>
            <a:spLocks noChangeArrowheads="1"/>
          </p:cNvSpPr>
          <p:nvPr/>
        </p:nvSpPr>
        <p:spPr bwMode="auto">
          <a:xfrm>
            <a:off x="8077200" y="6248399"/>
            <a:ext cx="609600" cy="381000"/>
          </a:xfrm>
          <a:prstGeom prst="rect">
            <a:avLst/>
          </a:prstGeom>
          <a:noFill/>
          <a:ln w="9525">
            <a:noFill/>
            <a:miter lim="800000"/>
            <a:headEnd/>
            <a:tailEnd/>
          </a:ln>
          <a:effectLst/>
        </p:spPr>
        <p:txBody>
          <a:bodyPr tIns="0" bIns="0" anchor="ctr" anchorCtr="0"/>
          <a:lstStyle/>
          <a:p>
            <a:pPr algn="ctr">
              <a:defRPr/>
            </a:pPr>
            <a:fld id="{E39B0399-9EE4-40D6-92E9-F4A1F2E78343}" type="slidenum">
              <a:rPr lang="en-US" b="1">
                <a:solidFill>
                  <a:srgbClr val="009969"/>
                </a:solidFill>
                <a:latin typeface="Georgia" pitchFamily="18" charset="0"/>
              </a:rPr>
              <a:pPr algn="ctr">
                <a:defRPr/>
              </a:pPr>
              <a:t>‹#›</a:t>
            </a:fld>
            <a:endParaRPr lang="en-US" b="1" dirty="0">
              <a:solidFill>
                <a:srgbClr val="009969"/>
              </a:solidFill>
              <a:latin typeface="Georgia" pitchFamily="18" charset="0"/>
            </a:endParaRPr>
          </a:p>
        </p:txBody>
      </p:sp>
      <p:sp>
        <p:nvSpPr>
          <p:cNvPr id="7" name="Rectangle 5"/>
          <p:cNvSpPr>
            <a:spLocks noGrp="1" noChangeArrowheads="1"/>
          </p:cNvSpPr>
          <p:nvPr>
            <p:ph type="ftr" sz="quarter" idx="3"/>
          </p:nvPr>
        </p:nvSpPr>
        <p:spPr>
          <a:xfrm>
            <a:off x="838200" y="6248399"/>
            <a:ext cx="7162800" cy="381000"/>
          </a:xfrm>
          <a:prstGeom prst="rect">
            <a:avLst/>
          </a:prstGeom>
          <a:ln/>
        </p:spPr>
        <p:txBody>
          <a:bodyPr anchor="ctr" anchorCtr="0">
            <a:normAutofit/>
          </a:bodyPr>
          <a:lstStyle>
            <a:lvl1pPr algn="ctr">
              <a:defRPr>
                <a:latin typeface="+mj-lt"/>
              </a:defRPr>
            </a:lvl1pPr>
          </a:lstStyle>
          <a:p>
            <a:pPr>
              <a:defRPr/>
            </a:pPr>
            <a:r>
              <a:rPr lang="en-US" dirty="0" smtClean="0">
                <a:solidFill>
                  <a:srgbClr val="000000"/>
                </a:solidFill>
              </a:rPr>
              <a:t>Athens Area Chamber of Commerce</a:t>
            </a:r>
            <a:endParaRPr lang="en-US" sz="1200" dirty="0">
              <a:solidFill>
                <a:srgbClr val="000000"/>
              </a:solidFill>
            </a:endParaRPr>
          </a:p>
        </p:txBody>
      </p:sp>
    </p:spTree>
    <p:extLst>
      <p:ext uri="{BB962C8B-B14F-4D97-AF65-F5344CB8AC3E}">
        <p14:creationId xmlns:p14="http://schemas.microsoft.com/office/powerpoint/2010/main" val="30809200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hf sldNum="0" hdr="0" dt="0"/>
  <p:txStyles>
    <p:title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0" indent="0" algn="l" rtl="0" eaLnBrk="1" fontAlgn="base" hangingPunct="1">
        <a:spcBef>
          <a:spcPct val="20000"/>
        </a:spcBef>
        <a:spcAft>
          <a:spcPct val="0"/>
        </a:spcAft>
        <a:buFontTx/>
        <a:buNone/>
        <a:defRPr sz="3200" b="1">
          <a:solidFill>
            <a:schemeClr val="bg1"/>
          </a:solidFill>
          <a:latin typeface="+mj-lt"/>
          <a:ea typeface="+mn-ea"/>
          <a:cs typeface="+mn-cs"/>
        </a:defRPr>
      </a:lvl1pPr>
      <a:lvl2pPr marL="742950" indent="-285750" algn="l" rtl="0" eaLnBrk="1" fontAlgn="base" hangingPunct="1">
        <a:spcBef>
          <a:spcPct val="20000"/>
        </a:spcBef>
        <a:spcAft>
          <a:spcPct val="0"/>
        </a:spcAft>
        <a:buFontTx/>
        <a:buBlip>
          <a:blip r:embed="rId11"/>
        </a:buBlip>
        <a:defRPr sz="2800">
          <a:solidFill>
            <a:schemeClr val="bg1"/>
          </a:solidFill>
          <a:latin typeface="+mj-lt"/>
        </a:defRPr>
      </a:lvl2pPr>
      <a:lvl3pPr marL="1143000" indent="-228600" algn="l" rtl="0" eaLnBrk="1" fontAlgn="base" hangingPunct="1">
        <a:spcBef>
          <a:spcPct val="20000"/>
        </a:spcBef>
        <a:spcAft>
          <a:spcPct val="0"/>
        </a:spcAft>
        <a:buFontTx/>
        <a:buBlip>
          <a:blip r:embed="rId11"/>
        </a:buBlip>
        <a:defRPr sz="2400">
          <a:solidFill>
            <a:schemeClr val="bg1"/>
          </a:solidFill>
          <a:latin typeface="+mj-lt"/>
        </a:defRPr>
      </a:lvl3pPr>
      <a:lvl4pPr marL="1600200" indent="-228600" algn="l" rtl="0" eaLnBrk="1" fontAlgn="base" hangingPunct="1">
        <a:spcBef>
          <a:spcPct val="20000"/>
        </a:spcBef>
        <a:spcAft>
          <a:spcPct val="0"/>
        </a:spcAft>
        <a:buFontTx/>
        <a:buBlip>
          <a:blip r:embed="rId11"/>
        </a:buBlip>
        <a:defRPr sz="2000">
          <a:solidFill>
            <a:schemeClr val="bg1"/>
          </a:solidFill>
          <a:latin typeface="+mj-lt"/>
        </a:defRPr>
      </a:lvl4pPr>
      <a:lvl5pPr marL="2057400" indent="-228600" algn="l" rtl="0" eaLnBrk="1" fontAlgn="base" hangingPunct="1">
        <a:spcBef>
          <a:spcPct val="20000"/>
        </a:spcBef>
        <a:spcAft>
          <a:spcPct val="0"/>
        </a:spcAft>
        <a:buFontTx/>
        <a:buBlip>
          <a:blip r:embed="rId11"/>
        </a:buBlip>
        <a:defRPr sz="2000">
          <a:solidFill>
            <a:schemeClr val="bg1"/>
          </a:solidFill>
          <a:latin typeface="+mj-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FA219B35-EB1C-4E58-9B61-3A14857566B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391714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C26F19-F54C-4643-BDAC-EBE51A4C4F57}" type="datetimeFigureOut">
              <a:rPr lang="en-US" smtClean="0">
                <a:solidFill>
                  <a:prstClr val="black">
                    <a:tint val="75000"/>
                  </a:prstClr>
                </a:solidFill>
              </a:rPr>
              <a:pPr/>
              <a:t>3/16/2011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5F4BB3-8EE4-4EED-9DAF-E63083295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88738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854DC6-4170-47F4-B0E3-1059C2FF55F8}" type="datetimeFigureOut">
              <a:rPr lang="en-US" smtClean="0">
                <a:solidFill>
                  <a:prstClr val="white">
                    <a:tint val="75000"/>
                  </a:prstClr>
                </a:solidFill>
              </a:rPr>
              <a:pPr/>
              <a:t>3/16/2011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B450E-E1E7-4CA9-BF78-A44841E379C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90302309"/>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dot.state.oh.us/dist4/SR8/Pages/SR8page1.htm" TargetMode="External"/><Relationship Id="rId1" Type="http://schemas.openxmlformats.org/officeDocument/2006/relationships/slideLayout" Target="../slideLayouts/slideLayout45.xml"/><Relationship Id="rId5" Type="http://schemas.openxmlformats.org/officeDocument/2006/relationships/image" Target="../media/image18.gif"/><Relationship Id="rId4" Type="http://schemas.openxmlformats.org/officeDocument/2006/relationships/image" Target="../media/image17.tm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6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6.xml"/><Relationship Id="rId5" Type="http://schemas.microsoft.com/office/2007/relationships/hdphoto" Target="../media/hdphoto2.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6.xml"/><Relationship Id="rId5" Type="http://schemas.microsoft.com/office/2007/relationships/hdphoto" Target="../media/hdphoto2.wdp"/><Relationship Id="rId4" Type="http://schemas.openxmlformats.org/officeDocument/2006/relationships/image" Target="../media/image3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2.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2.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76200" y="762000"/>
            <a:ext cx="9220200" cy="914400"/>
          </a:xfrm>
          <a:ln>
            <a:noFill/>
          </a:ln>
        </p:spPr>
        <p:txBody>
          <a:bodyPr/>
          <a:lstStyle/>
          <a:p>
            <a:r>
              <a:rPr lang="en-US" dirty="0" smtClean="0">
                <a:solidFill>
                  <a:schemeClr val="tx1"/>
                </a:solidFill>
              </a:rPr>
              <a:t>2011 Conaway conference</a:t>
            </a:r>
            <a:endParaRPr lang="en-US" dirty="0">
              <a:solidFill>
                <a:schemeClr val="tx1"/>
              </a:solidFill>
            </a:endParaRPr>
          </a:p>
        </p:txBody>
      </p:sp>
      <p:sp>
        <p:nvSpPr>
          <p:cNvPr id="5" name="Subtitle 4"/>
          <p:cNvSpPr>
            <a:spLocks noGrp="1"/>
          </p:cNvSpPr>
          <p:nvPr>
            <p:ph type="subTitle" idx="4294967295"/>
          </p:nvPr>
        </p:nvSpPr>
        <p:spPr>
          <a:xfrm>
            <a:off x="0" y="1676400"/>
            <a:ext cx="9144000" cy="914400"/>
          </a:xfrm>
        </p:spPr>
        <p:txBody>
          <a:bodyPr anchor="ctr" anchorCtr="0">
            <a:normAutofit/>
          </a:bodyPr>
          <a:lstStyle/>
          <a:p>
            <a:pPr marL="0" indent="0" algn="ctr">
              <a:lnSpc>
                <a:spcPct val="110000"/>
              </a:lnSpc>
              <a:spcBef>
                <a:spcPts val="0"/>
              </a:spcBef>
              <a:buNone/>
            </a:pPr>
            <a:r>
              <a:rPr lang="en-US" dirty="0" smtClean="0">
                <a:solidFill>
                  <a:schemeClr val="tx1"/>
                </a:solidFill>
                <a:latin typeface="Copperplate Gothic Light" pitchFamily="34" charset="0"/>
              </a:rPr>
              <a:t>Value Engineering Change Proposal</a:t>
            </a:r>
            <a:endParaRPr lang="en-US" dirty="0">
              <a:solidFill>
                <a:schemeClr val="tx1"/>
              </a:solidFill>
              <a:latin typeface="Copperplate Gothic Light" pitchFamily="34" charset="0"/>
            </a:endParaRPr>
          </a:p>
        </p:txBody>
      </p:sp>
    </p:spTree>
    <p:extLst>
      <p:ext uri="{BB962C8B-B14F-4D97-AF65-F5344CB8AC3E}">
        <p14:creationId xmlns:p14="http://schemas.microsoft.com/office/powerpoint/2010/main" val="1507358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84238"/>
          </a:xfrm>
        </p:spPr>
        <p:txBody>
          <a:bodyPr>
            <a:noAutofit/>
          </a:bodyPr>
          <a:lstStyle/>
          <a:p>
            <a:r>
              <a:rPr lang="en-US" sz="2400" b="1" dirty="0" smtClean="0"/>
              <a:t>Annual VECP Accomplishment Report for Federal Fiscal Year 2010</a:t>
            </a:r>
            <a:endParaRPr lang="en-US" sz="2400"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20128129"/>
              </p:ext>
            </p:extLst>
          </p:nvPr>
        </p:nvGraphicFramePr>
        <p:xfrm>
          <a:off x="228601" y="1447800"/>
          <a:ext cx="8610599" cy="4541514"/>
        </p:xfrm>
        <a:graphic>
          <a:graphicData uri="http://schemas.openxmlformats.org/drawingml/2006/table">
            <a:tbl>
              <a:tblPr>
                <a:tableStyleId>{5C22544A-7EE6-4342-B048-85BDC9FD1C3A}</a:tableStyleId>
              </a:tblPr>
              <a:tblGrid>
                <a:gridCol w="723667"/>
                <a:gridCol w="1248065"/>
                <a:gridCol w="1394896"/>
                <a:gridCol w="849524"/>
                <a:gridCol w="1342458"/>
                <a:gridCol w="1017330"/>
                <a:gridCol w="1006841"/>
                <a:gridCol w="1027818"/>
              </a:tblGrid>
              <a:tr h="185057">
                <a:tc>
                  <a:txBody>
                    <a:bodyPr/>
                    <a:lstStyle/>
                    <a:p>
                      <a:pPr algn="ctr" fontAlgn="b"/>
                      <a:r>
                        <a:rPr lang="en-US" sz="600" u="none" strike="noStrike" dirty="0">
                          <a:effectLst/>
                        </a:rPr>
                        <a:t>Project Number</a:t>
                      </a:r>
                      <a:endParaRPr lang="en-US" sz="600" b="1"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CRS</a:t>
                      </a:r>
                      <a:endParaRPr lang="en-US" sz="600" b="1"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District</a:t>
                      </a:r>
                      <a:endParaRPr lang="en-US" sz="600" b="1"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Prime Contractor</a:t>
                      </a:r>
                      <a:endParaRPr lang="en-US" sz="600" b="1"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Description of VE Change</a:t>
                      </a:r>
                      <a:endParaRPr lang="en-US" sz="600" b="1"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Estimated Savings</a:t>
                      </a:r>
                      <a:endParaRPr lang="en-US" sz="600" b="1"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Final Disposition</a:t>
                      </a:r>
                      <a:endParaRPr lang="en-US" sz="600" b="1"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Final CO amount</a:t>
                      </a:r>
                      <a:endParaRPr lang="en-US" sz="600" b="1" i="0" u="none" strike="noStrike" dirty="0">
                        <a:solidFill>
                          <a:srgbClr val="000000"/>
                        </a:solidFill>
                        <a:effectLst/>
                        <a:latin typeface="Arial"/>
                      </a:endParaRPr>
                    </a:p>
                  </a:txBody>
                  <a:tcPr marL="5287" marR="5287" marT="5287" marB="0" anchor="b"/>
                </a:tc>
              </a:tr>
              <a:tr h="185057">
                <a:tc>
                  <a:txBody>
                    <a:bodyPr/>
                    <a:lstStyle/>
                    <a:p>
                      <a:pPr algn="ctr" fontAlgn="b"/>
                      <a:r>
                        <a:rPr lang="en-US" sz="600" u="none" strike="noStrike" dirty="0">
                          <a:effectLst/>
                        </a:rPr>
                        <a:t>10-1000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DEF SR-66 007.37 </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Mosser</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Lime stabilization to Geotextile</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105,112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Denied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r>
              <a:tr h="105747">
                <a:tc>
                  <a:txBody>
                    <a:bodyPr/>
                    <a:lstStyle/>
                    <a:p>
                      <a:pPr algn="ctr" fontAlgn="b"/>
                      <a:r>
                        <a:rPr lang="en-US" sz="600" u="none" strike="noStrike" dirty="0">
                          <a:effectLst/>
                        </a:rPr>
                        <a:t>09-8015</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LUC-24</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2</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Mosser</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Lower profile grade</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$1,072,987.31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$536,494</a:t>
                      </a:r>
                      <a:endParaRPr lang="en-US" sz="600" b="0" i="0" u="none" strike="noStrike" dirty="0">
                        <a:solidFill>
                          <a:srgbClr val="000000"/>
                        </a:solidFill>
                        <a:effectLst/>
                        <a:latin typeface="Arial"/>
                      </a:endParaRPr>
                    </a:p>
                  </a:txBody>
                  <a:tcPr marL="5287" marR="5287" marT="5287" marB="0" anchor="b"/>
                </a:tc>
              </a:tr>
              <a:tr h="105747">
                <a:tc>
                  <a:txBody>
                    <a:bodyPr/>
                    <a:lstStyle/>
                    <a:p>
                      <a:pPr algn="ctr" fontAlgn="b"/>
                      <a:r>
                        <a:rPr lang="en-US" sz="600" u="none" strike="noStrike" dirty="0">
                          <a:effectLst/>
                        </a:rPr>
                        <a:t>09-8015</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LUC-24</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2</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Mosser</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Grade separation</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$1,323,395.24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$661,698</a:t>
                      </a:r>
                      <a:endParaRPr lang="en-US" sz="600" b="0" i="0" u="none" strike="noStrike" dirty="0">
                        <a:solidFill>
                          <a:srgbClr val="000000"/>
                        </a:solidFill>
                        <a:effectLst/>
                        <a:latin typeface="Arial"/>
                      </a:endParaRPr>
                    </a:p>
                  </a:txBody>
                  <a:tcPr marL="5287" marR="5287" marT="5287" marB="0" anchor="b"/>
                </a:tc>
              </a:tr>
              <a:tr h="105747">
                <a:tc>
                  <a:txBody>
                    <a:bodyPr/>
                    <a:lstStyle/>
                    <a:p>
                      <a:pPr algn="ctr" fontAlgn="b"/>
                      <a:r>
                        <a:rPr lang="en-US" sz="600" u="none" strike="noStrike" dirty="0">
                          <a:effectLst/>
                        </a:rPr>
                        <a:t>10-1040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LUC-24</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2</a:t>
                      </a:r>
                      <a:endParaRPr lang="en-US" sz="600" b="0" i="0" u="none" strike="noStrike" dirty="0">
                        <a:solidFill>
                          <a:srgbClr val="000000"/>
                        </a:solidFill>
                        <a:effectLst/>
                        <a:latin typeface="Arial"/>
                      </a:endParaRPr>
                    </a:p>
                  </a:txBody>
                  <a:tcPr marL="5287" marR="5287" marT="5287" marB="0" anchor="b"/>
                </a:tc>
                <a:tc>
                  <a:txBody>
                    <a:bodyPr/>
                    <a:lstStyle/>
                    <a:p>
                      <a:pPr algn="l" fontAlgn="b"/>
                      <a:r>
                        <a:rPr lang="en-US" sz="500" u="none" strike="noStrike" dirty="0">
                          <a:effectLst/>
                        </a:rPr>
                        <a:t>E S Wagner</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Wheeling St</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$77,361.30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$38,681</a:t>
                      </a:r>
                      <a:endParaRPr lang="en-US" sz="600" b="0" i="0" u="none" strike="noStrike" dirty="0">
                        <a:solidFill>
                          <a:srgbClr val="000000"/>
                        </a:solidFill>
                        <a:effectLst/>
                        <a:latin typeface="Arial"/>
                      </a:endParaRPr>
                    </a:p>
                  </a:txBody>
                  <a:tcPr marL="5287" marR="5287" marT="5287" marB="0" anchor="b"/>
                </a:tc>
              </a:tr>
              <a:tr h="185057">
                <a:tc>
                  <a:txBody>
                    <a:bodyPr/>
                    <a:lstStyle/>
                    <a:p>
                      <a:pPr algn="ctr" fontAlgn="b"/>
                      <a:r>
                        <a:rPr lang="en-US" sz="600" u="none" strike="noStrike" dirty="0">
                          <a:effectLst/>
                        </a:rPr>
                        <a:t>09-0243</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STA-243</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4</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Beaver Excavating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$10,116.00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$5,058</a:t>
                      </a:r>
                      <a:endParaRPr lang="en-US" sz="600" b="0" i="0" u="none" strike="noStrike" dirty="0">
                        <a:solidFill>
                          <a:srgbClr val="000000"/>
                        </a:solidFill>
                        <a:effectLst/>
                        <a:latin typeface="Arial"/>
                      </a:endParaRPr>
                    </a:p>
                  </a:txBody>
                  <a:tcPr marL="5287" marR="5287" marT="5287" marB="0" anchor="b"/>
                </a:tc>
              </a:tr>
              <a:tr h="274942">
                <a:tc>
                  <a:txBody>
                    <a:bodyPr/>
                    <a:lstStyle/>
                    <a:p>
                      <a:pPr algn="ctr" fontAlgn="b"/>
                      <a:r>
                        <a:rPr lang="en-US" sz="600" u="none" strike="noStrike" dirty="0">
                          <a:effectLst/>
                        </a:rPr>
                        <a:t>09 1058</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POR LR-0 000000 </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4</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Beaver Excavating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26" Steel case+15" PVC water pipe to 16" DIP on steel frame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73,735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36,868 </a:t>
                      </a:r>
                      <a:endParaRPr lang="en-US" sz="600" b="0" i="0" u="none" strike="noStrike" dirty="0">
                        <a:solidFill>
                          <a:srgbClr val="000000"/>
                        </a:solidFill>
                        <a:effectLst/>
                        <a:latin typeface="Arial"/>
                      </a:endParaRPr>
                    </a:p>
                  </a:txBody>
                  <a:tcPr marL="5287" marR="5287" marT="5287" marB="0" anchor="b"/>
                </a:tc>
              </a:tr>
              <a:tr h="105747">
                <a:tc>
                  <a:txBody>
                    <a:bodyPr/>
                    <a:lstStyle/>
                    <a:p>
                      <a:pPr algn="ctr" fontAlgn="ctr"/>
                      <a:r>
                        <a:rPr lang="en-US" sz="600" u="none" strike="noStrike" dirty="0">
                          <a:effectLst/>
                        </a:rPr>
                        <a:t>07-0138</a:t>
                      </a:r>
                      <a:endParaRPr lang="en-US" sz="600" b="0" i="0" u="none" strike="noStrike" dirty="0">
                        <a:solidFill>
                          <a:srgbClr val="000000"/>
                        </a:solidFill>
                        <a:effectLst/>
                        <a:latin typeface="Arial"/>
                      </a:endParaRPr>
                    </a:p>
                  </a:txBody>
                  <a:tcPr marL="5287" marR="5287" marT="5287" marB="0" anchor="ctr"/>
                </a:tc>
                <a:tc>
                  <a:txBody>
                    <a:bodyPr/>
                    <a:lstStyle/>
                    <a:p>
                      <a:pPr algn="ctr" fontAlgn="b"/>
                      <a:r>
                        <a:rPr lang="en-US" sz="500" u="none" strike="noStrike" dirty="0">
                          <a:effectLst/>
                        </a:rPr>
                        <a:t>LIC SR-161 006.65 </a:t>
                      </a:r>
                      <a:endParaRPr lang="en-US" sz="500" b="0" i="0" u="none" strike="noStrike" dirty="0">
                        <a:solidFill>
                          <a:srgbClr val="000000"/>
                        </a:solidFill>
                        <a:effectLst/>
                        <a:latin typeface="Verdana"/>
                      </a:endParaRPr>
                    </a:p>
                  </a:txBody>
                  <a:tcPr marL="5287" marR="5287" marT="5287" marB="0" anchor="b"/>
                </a:tc>
                <a:tc>
                  <a:txBody>
                    <a:bodyPr/>
                    <a:lstStyle/>
                    <a:p>
                      <a:pPr algn="ctr" fontAlgn="ctr"/>
                      <a:r>
                        <a:rPr lang="en-US" sz="600" u="none" strike="noStrike" dirty="0">
                          <a:effectLst/>
                        </a:rPr>
                        <a:t>5</a:t>
                      </a:r>
                      <a:endParaRPr lang="en-US" sz="600" b="0" i="0" u="none" strike="noStrike" dirty="0">
                        <a:solidFill>
                          <a:srgbClr val="000000"/>
                        </a:solidFill>
                        <a:effectLst/>
                        <a:latin typeface="Arial"/>
                      </a:endParaRPr>
                    </a:p>
                  </a:txBody>
                  <a:tcPr marL="5287" marR="5287" marT="5287" marB="0" anchor="ctr"/>
                </a:tc>
                <a:tc>
                  <a:txBody>
                    <a:bodyPr/>
                    <a:lstStyle/>
                    <a:p>
                      <a:pPr algn="ctr" fontAlgn="b"/>
                      <a:r>
                        <a:rPr lang="en-US" sz="500" u="none" strike="noStrike" dirty="0">
                          <a:effectLst/>
                        </a:rPr>
                        <a:t>Kokosing</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25,831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$12,915.63 </a:t>
                      </a:r>
                      <a:endParaRPr lang="en-US" sz="600" b="0" i="0" u="none" strike="noStrike" dirty="0">
                        <a:solidFill>
                          <a:srgbClr val="000000"/>
                        </a:solidFill>
                        <a:effectLst/>
                        <a:latin typeface="Arial"/>
                      </a:endParaRPr>
                    </a:p>
                  </a:txBody>
                  <a:tcPr marL="5287" marR="5287" marT="5287" marB="0" anchor="b"/>
                </a:tc>
              </a:tr>
              <a:tr h="185057">
                <a:tc>
                  <a:txBody>
                    <a:bodyPr/>
                    <a:lstStyle/>
                    <a:p>
                      <a:pPr algn="ctr" fontAlgn="ctr"/>
                      <a:r>
                        <a:rPr lang="en-US" sz="600" u="none" strike="noStrike" dirty="0">
                          <a:effectLst/>
                        </a:rPr>
                        <a:t>09-0513</a:t>
                      </a:r>
                      <a:endParaRPr lang="en-US" sz="600" b="0" i="0" u="none" strike="noStrike" dirty="0">
                        <a:solidFill>
                          <a:srgbClr val="000000"/>
                        </a:solidFill>
                        <a:effectLst/>
                        <a:latin typeface="Arial"/>
                      </a:endParaRPr>
                    </a:p>
                  </a:txBody>
                  <a:tcPr marL="5287" marR="5287" marT="5287" marB="0" anchor="ctr"/>
                </a:tc>
                <a:tc>
                  <a:txBody>
                    <a:bodyPr/>
                    <a:lstStyle/>
                    <a:p>
                      <a:pPr algn="ctr" fontAlgn="b"/>
                      <a:r>
                        <a:rPr lang="en-US" sz="500" u="none" strike="noStrike" dirty="0">
                          <a:effectLst/>
                        </a:rPr>
                        <a:t>FRA-LR-0.00</a:t>
                      </a:r>
                      <a:endParaRPr lang="en-US" sz="500" b="0" i="0" u="none" strike="noStrike" dirty="0">
                        <a:solidFill>
                          <a:srgbClr val="000000"/>
                        </a:solidFill>
                        <a:effectLst/>
                        <a:latin typeface="Verdana"/>
                      </a:endParaRPr>
                    </a:p>
                  </a:txBody>
                  <a:tcPr marL="5287" marR="5287" marT="5287" marB="0" anchor="b"/>
                </a:tc>
                <a:tc>
                  <a:txBody>
                    <a:bodyPr/>
                    <a:lstStyle/>
                    <a:p>
                      <a:pPr algn="ctr" fontAlgn="ctr"/>
                      <a:r>
                        <a:rPr lang="en-US" sz="600" u="none" strike="noStrike" dirty="0">
                          <a:effectLst/>
                        </a:rPr>
                        <a:t>6</a:t>
                      </a:r>
                      <a:endParaRPr lang="en-US" sz="600" b="0" i="0" u="none" strike="noStrike" dirty="0">
                        <a:solidFill>
                          <a:srgbClr val="000000"/>
                        </a:solidFill>
                        <a:effectLst/>
                        <a:latin typeface="Arial"/>
                      </a:endParaRPr>
                    </a:p>
                  </a:txBody>
                  <a:tcPr marL="5287" marR="5287" marT="5287" marB="0" anchor="ctr"/>
                </a:tc>
                <a:tc>
                  <a:txBody>
                    <a:bodyPr/>
                    <a:lstStyle/>
                    <a:p>
                      <a:pPr algn="ctr" fontAlgn="b"/>
                      <a:r>
                        <a:rPr lang="en-US" sz="500" u="none" strike="noStrike" dirty="0">
                          <a:effectLst/>
                        </a:rPr>
                        <a:t>Double Z</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Modular block wall in place of plan MSE wall</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58,368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$29,183.84 </a:t>
                      </a:r>
                      <a:endParaRPr lang="en-US" sz="600" b="0" i="0" u="none" strike="noStrike" dirty="0">
                        <a:solidFill>
                          <a:srgbClr val="000000"/>
                        </a:solidFill>
                        <a:effectLst/>
                        <a:latin typeface="Arial"/>
                      </a:endParaRPr>
                    </a:p>
                  </a:txBody>
                  <a:tcPr marL="5287" marR="5287" marT="5287" marB="0" anchor="b"/>
                </a:tc>
              </a:tr>
              <a:tr h="274942">
                <a:tc>
                  <a:txBody>
                    <a:bodyPr/>
                    <a:lstStyle/>
                    <a:p>
                      <a:pPr algn="ctr" fontAlgn="ctr"/>
                      <a:r>
                        <a:rPr lang="en-US" sz="600" u="none" strike="noStrike" dirty="0">
                          <a:effectLst/>
                        </a:rPr>
                        <a:t>09-0513</a:t>
                      </a:r>
                      <a:endParaRPr lang="en-US" sz="600" b="0" i="0" u="none" strike="noStrike" dirty="0">
                        <a:solidFill>
                          <a:srgbClr val="000000"/>
                        </a:solidFill>
                        <a:effectLst/>
                        <a:latin typeface="Arial"/>
                      </a:endParaRPr>
                    </a:p>
                  </a:txBody>
                  <a:tcPr marL="5287" marR="5287" marT="5287" marB="0" anchor="ctr"/>
                </a:tc>
                <a:tc>
                  <a:txBody>
                    <a:bodyPr/>
                    <a:lstStyle/>
                    <a:p>
                      <a:pPr algn="ctr" fontAlgn="b"/>
                      <a:r>
                        <a:rPr lang="en-US" sz="500" u="none" strike="noStrike" dirty="0">
                          <a:effectLst/>
                        </a:rPr>
                        <a:t>FRA-LR-0.00</a:t>
                      </a:r>
                      <a:endParaRPr lang="en-US" sz="500" b="0" i="0" u="none" strike="noStrike" dirty="0">
                        <a:solidFill>
                          <a:srgbClr val="000000"/>
                        </a:solidFill>
                        <a:effectLst/>
                        <a:latin typeface="Verdana"/>
                      </a:endParaRPr>
                    </a:p>
                  </a:txBody>
                  <a:tcPr marL="5287" marR="5287" marT="5287" marB="0" anchor="b"/>
                </a:tc>
                <a:tc>
                  <a:txBody>
                    <a:bodyPr/>
                    <a:lstStyle/>
                    <a:p>
                      <a:pPr algn="ctr" fontAlgn="ctr"/>
                      <a:r>
                        <a:rPr lang="en-US" sz="600" u="none" strike="noStrike" dirty="0">
                          <a:effectLst/>
                        </a:rPr>
                        <a:t>6</a:t>
                      </a:r>
                      <a:endParaRPr lang="en-US" sz="600" b="0" i="0" u="none" strike="noStrike" dirty="0">
                        <a:solidFill>
                          <a:srgbClr val="000000"/>
                        </a:solidFill>
                        <a:effectLst/>
                        <a:latin typeface="Arial"/>
                      </a:endParaRPr>
                    </a:p>
                  </a:txBody>
                  <a:tcPr marL="5287" marR="5287" marT="5287" marB="0" anchor="ctr"/>
                </a:tc>
                <a:tc>
                  <a:txBody>
                    <a:bodyPr/>
                    <a:lstStyle/>
                    <a:p>
                      <a:pPr algn="ctr" fontAlgn="b"/>
                      <a:r>
                        <a:rPr lang="en-US" sz="500" u="none" strike="noStrike" dirty="0">
                          <a:effectLst/>
                        </a:rPr>
                        <a:t>Double Z</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Oak handrail and rub rail to galvanized steel w/power coated versus wet paint</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26,851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$13,425.68 </a:t>
                      </a:r>
                      <a:endParaRPr lang="en-US" sz="600" b="0" i="0" u="none" strike="noStrike" dirty="0">
                        <a:solidFill>
                          <a:srgbClr val="000000"/>
                        </a:solidFill>
                        <a:effectLst/>
                        <a:latin typeface="Arial"/>
                      </a:endParaRPr>
                    </a:p>
                  </a:txBody>
                  <a:tcPr marL="5287" marR="5287" marT="5287" marB="0" anchor="b"/>
                </a:tc>
              </a:tr>
              <a:tr h="105747">
                <a:tc>
                  <a:txBody>
                    <a:bodyPr/>
                    <a:lstStyle/>
                    <a:p>
                      <a:pPr algn="ctr" fontAlgn="b"/>
                      <a:r>
                        <a:rPr lang="en-US" sz="600" u="none" strike="noStrike" dirty="0">
                          <a:effectLst/>
                        </a:rPr>
                        <a:t>09-0496</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MOT-75-11.01</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7</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Ruhlin Company</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Manhole revision</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77,810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$38,905</a:t>
                      </a:r>
                      <a:endParaRPr lang="en-US" sz="600" b="0" i="0" u="none" strike="noStrike" dirty="0">
                        <a:solidFill>
                          <a:srgbClr val="000000"/>
                        </a:solidFill>
                        <a:effectLst/>
                        <a:latin typeface="Arial"/>
                      </a:endParaRPr>
                    </a:p>
                  </a:txBody>
                  <a:tcPr marL="5287" marR="5287" marT="5287" marB="0" anchor="b"/>
                </a:tc>
              </a:tr>
              <a:tr h="185057">
                <a:tc>
                  <a:txBody>
                    <a:bodyPr/>
                    <a:lstStyle/>
                    <a:p>
                      <a:pPr algn="ctr" fontAlgn="b"/>
                      <a:r>
                        <a:rPr lang="en-US" sz="600" u="none" strike="noStrike" dirty="0">
                          <a:effectLst/>
                        </a:rPr>
                        <a:t>09 0498</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BRO-52-16.16</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9</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Sunesis Construction</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Drilled shaft changes</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42,060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$21,030</a:t>
                      </a:r>
                      <a:endParaRPr lang="en-US" sz="600" b="0" i="0" u="none" strike="noStrike" dirty="0">
                        <a:solidFill>
                          <a:srgbClr val="000000"/>
                        </a:solidFill>
                        <a:effectLst/>
                        <a:latin typeface="Arial"/>
                      </a:endParaRPr>
                    </a:p>
                  </a:txBody>
                  <a:tcPr marL="5287" marR="5287" marT="5287" marB="0" anchor="b"/>
                </a:tc>
              </a:tr>
              <a:tr h="317240">
                <a:tc>
                  <a:txBody>
                    <a:bodyPr/>
                    <a:lstStyle/>
                    <a:p>
                      <a:pPr algn="ctr" fontAlgn="b"/>
                      <a:r>
                        <a:rPr lang="en-US" sz="600" u="none" strike="noStrike" dirty="0">
                          <a:effectLst/>
                        </a:rPr>
                        <a:t>09 1108</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ATH/HOC-33-16.52/0.00</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Kokosing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Prestressed Pipe to Heavy wall pipe - resubmittal</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194,492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$97,246</a:t>
                      </a:r>
                      <a:endParaRPr lang="en-US" sz="600" b="0" i="0" u="none" strike="noStrike" dirty="0">
                        <a:solidFill>
                          <a:srgbClr val="000000"/>
                        </a:solidFill>
                        <a:effectLst/>
                        <a:latin typeface="Arial"/>
                      </a:endParaRPr>
                    </a:p>
                  </a:txBody>
                  <a:tcPr marL="5287" marR="5287" marT="5287" marB="0" anchor="b"/>
                </a:tc>
              </a:tr>
              <a:tr h="185057">
                <a:tc>
                  <a:txBody>
                    <a:bodyPr/>
                    <a:lstStyle/>
                    <a:p>
                      <a:pPr algn="ctr" fontAlgn="b"/>
                      <a:r>
                        <a:rPr lang="en-US" sz="600" u="none" strike="noStrike" dirty="0">
                          <a:effectLst/>
                        </a:rPr>
                        <a:t>09 1080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ATH/HOC-33-19.89/1.2</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Beaver Excavating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Mine Grouting using Deep dynamic compaction</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3,122,234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Denied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r>
              <a:tr h="185057">
                <a:tc>
                  <a:txBody>
                    <a:bodyPr/>
                    <a:lstStyle/>
                    <a:p>
                      <a:pPr algn="ctr" fontAlgn="b"/>
                      <a:r>
                        <a:rPr lang="en-US" sz="600" u="none" strike="noStrike" dirty="0">
                          <a:effectLst/>
                        </a:rPr>
                        <a:t>09 1080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ATH/HOC-33-19.89/1.2</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Beaver Excavating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Prestressed Pipe to Heavy wall pipe - resubmittal</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75,507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Approved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$37,754</a:t>
                      </a:r>
                      <a:endParaRPr lang="en-US" sz="600" b="0" i="0" u="none" strike="noStrike" dirty="0">
                        <a:solidFill>
                          <a:srgbClr val="000000"/>
                        </a:solidFill>
                        <a:effectLst/>
                        <a:latin typeface="Arial"/>
                      </a:endParaRPr>
                    </a:p>
                  </a:txBody>
                  <a:tcPr marL="5287" marR="5287" marT="5287" marB="0" anchor="b"/>
                </a:tc>
              </a:tr>
              <a:tr h="185057">
                <a:tc>
                  <a:txBody>
                    <a:bodyPr/>
                    <a:lstStyle/>
                    <a:p>
                      <a:pPr algn="ctr" fontAlgn="b"/>
                      <a:r>
                        <a:rPr lang="en-US" sz="600" u="none" strike="noStrike" dirty="0">
                          <a:effectLst/>
                        </a:rPr>
                        <a:t>09 1080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ATH/HOC-33-19.89/1.2</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Beaver Excavating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Prestressed pipe to Fusion welded HDPE</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298,693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r>
              <a:tr h="185057">
                <a:tc>
                  <a:txBody>
                    <a:bodyPr/>
                    <a:lstStyle/>
                    <a:p>
                      <a:pPr algn="ctr" fontAlgn="b"/>
                      <a:r>
                        <a:rPr lang="en-US" sz="600" u="none" strike="noStrike" dirty="0">
                          <a:effectLst/>
                        </a:rPr>
                        <a:t>09 1108</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ATH/HOC-33-16.52/0.00</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Kokosing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Profile grade adjustment for earthwork balance</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654,764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Denied</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r>
              <a:tr h="185057">
                <a:tc>
                  <a:txBody>
                    <a:bodyPr/>
                    <a:lstStyle/>
                    <a:p>
                      <a:pPr algn="ctr" fontAlgn="b"/>
                      <a:r>
                        <a:rPr lang="en-US" sz="600" u="none" strike="noStrike" dirty="0">
                          <a:effectLst/>
                        </a:rPr>
                        <a:t>09 1108</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ATH/HOC-33-16.52/0.00</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Kokosing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Revised piling from 33ksi to 50 ksi</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286,893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r>
              <a:tr h="317240">
                <a:tc>
                  <a:txBody>
                    <a:bodyPr/>
                    <a:lstStyle/>
                    <a:p>
                      <a:pPr algn="ctr" fontAlgn="b"/>
                      <a:r>
                        <a:rPr lang="en-US" sz="600" u="none" strike="noStrike" dirty="0">
                          <a:effectLst/>
                        </a:rPr>
                        <a:t>09 1108</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ATH/HOC-33-16.52/0.00</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Kokosing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Mine grouting using deep cut and fill</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769,257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c>
                  <a:txBody>
                    <a:bodyPr/>
                    <a:lstStyle/>
                    <a:p>
                      <a:pPr algn="l" fontAlgn="b"/>
                      <a:r>
                        <a:rPr lang="en-US" sz="600" u="none" strike="noStrike" dirty="0">
                          <a:effectLst/>
                        </a:rPr>
                        <a:t> $                384,628.42 </a:t>
                      </a:r>
                      <a:endParaRPr lang="en-US" sz="600" b="0" i="0" u="none" strike="noStrike" dirty="0">
                        <a:solidFill>
                          <a:srgbClr val="000000"/>
                        </a:solidFill>
                        <a:effectLst/>
                        <a:latin typeface="Calibri"/>
                      </a:endParaRPr>
                    </a:p>
                  </a:txBody>
                  <a:tcPr marL="5287" marR="5287" marT="5287" marB="0" anchor="b"/>
                </a:tc>
              </a:tr>
              <a:tr h="317240">
                <a:tc>
                  <a:txBody>
                    <a:bodyPr/>
                    <a:lstStyle/>
                    <a:p>
                      <a:pPr algn="ctr" fontAlgn="b"/>
                      <a:r>
                        <a:rPr lang="en-US" sz="600" u="none" strike="noStrike" dirty="0">
                          <a:effectLst/>
                        </a:rPr>
                        <a:t>09 1080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ATH/HOC-33-19.89/1.2</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Kokosing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42" Special culvert drainage design</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                 75,498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c>
                  <a:txBody>
                    <a:bodyPr/>
                    <a:lstStyle/>
                    <a:p>
                      <a:pPr algn="l" fontAlgn="b"/>
                      <a:r>
                        <a:rPr lang="en-US" sz="600" u="none" strike="noStrike" dirty="0">
                          <a:effectLst/>
                        </a:rPr>
                        <a:t> $                  37,749.24 </a:t>
                      </a:r>
                      <a:endParaRPr lang="en-US" sz="600" b="0" i="0" u="none" strike="noStrike" dirty="0">
                        <a:solidFill>
                          <a:srgbClr val="000000"/>
                        </a:solidFill>
                        <a:effectLst/>
                        <a:latin typeface="Calibri"/>
                      </a:endParaRPr>
                    </a:p>
                  </a:txBody>
                  <a:tcPr marL="5287" marR="5287" marT="5287" marB="0" anchor="b"/>
                </a:tc>
              </a:tr>
              <a:tr h="317240">
                <a:tc>
                  <a:txBody>
                    <a:bodyPr/>
                    <a:lstStyle/>
                    <a:p>
                      <a:pPr algn="ctr" fontAlgn="b"/>
                      <a:r>
                        <a:rPr lang="en-US" sz="600" u="none" strike="noStrike" dirty="0">
                          <a:effectLst/>
                        </a:rPr>
                        <a:t>09 1108</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500" u="none" strike="noStrike" dirty="0">
                          <a:effectLst/>
                        </a:rPr>
                        <a:t>ATH/HOC-33-16.52/0.00</a:t>
                      </a:r>
                      <a:endParaRPr lang="en-US" sz="500" b="0" i="0" u="none" strike="noStrike" dirty="0">
                        <a:solidFill>
                          <a:srgbClr val="000000"/>
                        </a:solidFill>
                        <a:effectLst/>
                        <a:latin typeface="Verdana"/>
                      </a:endParaRPr>
                    </a:p>
                  </a:txBody>
                  <a:tcPr marL="5287" marR="5287" marT="5287" marB="0" anchor="b"/>
                </a:tc>
                <a:tc>
                  <a:txBody>
                    <a:bodyPr/>
                    <a:lstStyle/>
                    <a:p>
                      <a:pPr algn="ctr" fontAlgn="b"/>
                      <a:r>
                        <a:rPr lang="en-US" sz="600" u="none" strike="noStrike" dirty="0">
                          <a:effectLst/>
                        </a:rPr>
                        <a:t>10</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Kokosing</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Modify Structures HOC-33-1697,1829,1908, and 1986</a:t>
                      </a:r>
                      <a:endParaRPr lang="en-US" sz="600" b="0" i="0" u="none" strike="noStrike" dirty="0">
                        <a:solidFill>
                          <a:srgbClr val="000000"/>
                        </a:solidFill>
                        <a:effectLst/>
                        <a:latin typeface="Calibri"/>
                      </a:endParaRPr>
                    </a:p>
                  </a:txBody>
                  <a:tcPr marL="5287" marR="5287" marT="5287" marB="0" anchor="b"/>
                </a:tc>
                <a:tc>
                  <a:txBody>
                    <a:bodyPr/>
                    <a:lstStyle/>
                    <a:p>
                      <a:pPr algn="ctr" fontAlgn="b"/>
                      <a:r>
                        <a:rPr lang="en-US" sz="600" u="none" strike="noStrike" dirty="0">
                          <a:effectLst/>
                        </a:rPr>
                        <a:t> $               403,448 </a:t>
                      </a:r>
                      <a:endParaRPr lang="en-US" sz="600" b="0" i="0" u="none" strike="noStrike" dirty="0">
                        <a:solidFill>
                          <a:srgbClr val="000000"/>
                        </a:solidFill>
                        <a:effectLst/>
                        <a:latin typeface="Arial"/>
                      </a:endParaRPr>
                    </a:p>
                  </a:txBody>
                  <a:tcPr marL="5287" marR="5287" marT="5287" marB="0" anchor="b"/>
                </a:tc>
                <a:tc>
                  <a:txBody>
                    <a:bodyPr/>
                    <a:lstStyle/>
                    <a:p>
                      <a:pPr algn="ctr" fontAlgn="b"/>
                      <a:r>
                        <a:rPr lang="en-US" sz="600" u="none" strike="noStrike" dirty="0">
                          <a:effectLst/>
                        </a:rPr>
                        <a:t> </a:t>
                      </a:r>
                      <a:endParaRPr lang="en-US" sz="600" b="0" i="0" u="none" strike="noStrike" dirty="0">
                        <a:solidFill>
                          <a:srgbClr val="000000"/>
                        </a:solidFill>
                        <a:effectLst/>
                        <a:latin typeface="Arial"/>
                      </a:endParaRPr>
                    </a:p>
                  </a:txBody>
                  <a:tcPr marL="5287" marR="5287" marT="5287" marB="0" anchor="b"/>
                </a:tc>
                <a:tc>
                  <a:txBody>
                    <a:bodyPr/>
                    <a:lstStyle/>
                    <a:p>
                      <a:pPr algn="l" fontAlgn="b"/>
                      <a:r>
                        <a:rPr lang="en-US" sz="600" u="none" strike="noStrike" dirty="0">
                          <a:effectLst/>
                        </a:rPr>
                        <a:t> $                201,724.25 </a:t>
                      </a:r>
                      <a:endParaRPr lang="en-US" sz="600" b="0" i="0" u="none" strike="noStrike" dirty="0">
                        <a:solidFill>
                          <a:srgbClr val="000000"/>
                        </a:solidFill>
                        <a:effectLst/>
                        <a:latin typeface="Calibri"/>
                      </a:endParaRPr>
                    </a:p>
                  </a:txBody>
                  <a:tcPr marL="5287" marR="5287" marT="5287" marB="0" anchor="b"/>
                </a:tc>
              </a:tr>
              <a:tr h="111034">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r>
              <a:tr h="111034">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r>
                        <a:rPr lang="en-US" sz="600" u="sng" strike="noStrike" dirty="0">
                          <a:effectLst/>
                        </a:rPr>
                        <a:t>Sum of VECP's</a:t>
                      </a:r>
                      <a:endParaRPr lang="en-US" sz="600" b="1" i="0" u="sng" strike="noStrike" dirty="0">
                        <a:solidFill>
                          <a:srgbClr val="000000"/>
                        </a:solidFill>
                        <a:effectLst/>
                        <a:latin typeface="Calibri"/>
                      </a:endParaRPr>
                    </a:p>
                  </a:txBody>
                  <a:tcPr marL="5287" marR="5287" marT="5287" marB="0" anchor="b"/>
                </a:tc>
                <a:tc>
                  <a:txBody>
                    <a:bodyPr/>
                    <a:lstStyle/>
                    <a:p>
                      <a:pPr algn="r" fontAlgn="b"/>
                      <a:r>
                        <a:rPr lang="en-US" sz="600" u="sng" strike="noStrike" dirty="0">
                          <a:effectLst/>
                        </a:rPr>
                        <a:t>$2,153,359 </a:t>
                      </a:r>
                      <a:endParaRPr lang="en-US" sz="600" b="1" i="0" u="sng" strike="noStrike" dirty="0">
                        <a:solidFill>
                          <a:srgbClr val="000000"/>
                        </a:solidFill>
                        <a:effectLst/>
                        <a:latin typeface="Calibri"/>
                      </a:endParaRPr>
                    </a:p>
                  </a:txBody>
                  <a:tcPr marL="5287" marR="5287" marT="5287" marB="0" anchor="b"/>
                </a:tc>
              </a:tr>
              <a:tr h="105747">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c>
                  <a:txBody>
                    <a:bodyPr/>
                    <a:lstStyle/>
                    <a:p>
                      <a:pPr algn="l" fontAlgn="b"/>
                      <a:endParaRPr lang="en-US" sz="600" b="0" i="0" u="none" strike="noStrike" dirty="0">
                        <a:solidFill>
                          <a:srgbClr val="000000"/>
                        </a:solidFill>
                        <a:effectLst/>
                        <a:latin typeface="Calibri"/>
                      </a:endParaRPr>
                    </a:p>
                  </a:txBody>
                  <a:tcPr marL="5287" marR="5287" marT="5287" marB="0" anchor="b"/>
                </a:tc>
              </a:tr>
            </a:tbl>
          </a:graphicData>
        </a:graphic>
      </p:graphicFrame>
    </p:spTree>
    <p:extLst>
      <p:ext uri="{BB962C8B-B14F-4D97-AF65-F5344CB8AC3E}">
        <p14:creationId xmlns:p14="http://schemas.microsoft.com/office/powerpoint/2010/main" val="1032897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VECP program goals and </a:t>
            </a:r>
            <a:r>
              <a:rPr lang="en-US" sz="3200" dirty="0" smtClean="0"/>
              <a:t>measures Overview</a:t>
            </a:r>
            <a:endParaRPr lang="en-US" sz="3200" dirty="0"/>
          </a:p>
        </p:txBody>
      </p:sp>
      <p:sp>
        <p:nvSpPr>
          <p:cNvPr id="3" name="Content Placeholder 2"/>
          <p:cNvSpPr>
            <a:spLocks noGrp="1"/>
          </p:cNvSpPr>
          <p:nvPr>
            <p:ph idx="1"/>
          </p:nvPr>
        </p:nvSpPr>
        <p:spPr/>
        <p:txBody>
          <a:bodyPr/>
          <a:lstStyle/>
          <a:p>
            <a:pPr lvl="0"/>
            <a:r>
              <a:rPr lang="en-US" sz="2200" dirty="0" smtClean="0"/>
              <a:t>To ensure consistency among the Districts it is recommended that all VECP’s should be sent to Central Office for review before any decision on accepting or denying a VECP is made</a:t>
            </a:r>
            <a:r>
              <a:rPr lang="en-US" sz="2200" dirty="0"/>
              <a:t>. </a:t>
            </a:r>
            <a:endParaRPr lang="en-US" sz="2200" dirty="0" smtClean="0"/>
          </a:p>
          <a:p>
            <a:pPr lvl="0"/>
            <a:r>
              <a:rPr lang="en-US" sz="2200" dirty="0" smtClean="0"/>
              <a:t>Authorization </a:t>
            </a:r>
            <a:r>
              <a:rPr lang="en-US" sz="2200" dirty="0"/>
              <a:t>for rejection of a VECP </a:t>
            </a:r>
            <a:r>
              <a:rPr lang="en-US" sz="2200" dirty="0" smtClean="0"/>
              <a:t>will be </a:t>
            </a:r>
            <a:r>
              <a:rPr lang="en-US" sz="2200" dirty="0"/>
              <a:t>housed at a higher level within </a:t>
            </a:r>
            <a:r>
              <a:rPr lang="en-US" sz="2200" dirty="0" smtClean="0"/>
              <a:t>the </a:t>
            </a:r>
            <a:r>
              <a:rPr lang="en-US" sz="2200" dirty="0"/>
              <a:t>organization than the authorization for approval.   </a:t>
            </a:r>
            <a:endParaRPr lang="en-US" sz="2200" dirty="0" smtClean="0"/>
          </a:p>
          <a:p>
            <a:r>
              <a:rPr lang="en-US" sz="2200" dirty="0"/>
              <a:t>To foster as many innovative proposals as </a:t>
            </a:r>
            <a:r>
              <a:rPr lang="en-US" sz="2200" dirty="0" smtClean="0"/>
              <a:t>possible</a:t>
            </a:r>
            <a:r>
              <a:rPr lang="en-US" sz="2200" b="1" dirty="0" smtClean="0"/>
              <a:t> </a:t>
            </a:r>
            <a:r>
              <a:rPr lang="en-US" sz="2200" dirty="0" smtClean="0"/>
              <a:t>specifications are being reviewed </a:t>
            </a:r>
            <a:r>
              <a:rPr lang="en-US" sz="2200" dirty="0"/>
              <a:t>to </a:t>
            </a:r>
            <a:r>
              <a:rPr lang="en-US" sz="2200" dirty="0" smtClean="0"/>
              <a:t>remove restrictions </a:t>
            </a:r>
            <a:r>
              <a:rPr lang="en-US" sz="2200" dirty="0"/>
              <a:t>and provide further flexibility as to what VECP’s </a:t>
            </a:r>
            <a:r>
              <a:rPr lang="en-US" sz="2300" dirty="0" smtClean="0"/>
              <a:t>will </a:t>
            </a:r>
            <a:r>
              <a:rPr lang="en-US" sz="2300" dirty="0"/>
              <a:t>be considered</a:t>
            </a:r>
            <a:r>
              <a:rPr lang="en-US" sz="2000" dirty="0" smtClean="0"/>
              <a:t>.</a:t>
            </a:r>
          </a:p>
        </p:txBody>
      </p:sp>
    </p:spTree>
    <p:extLst>
      <p:ext uri="{BB962C8B-B14F-4D97-AF65-F5344CB8AC3E}">
        <p14:creationId xmlns:p14="http://schemas.microsoft.com/office/powerpoint/2010/main" val="3878758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Estimating’s Role</a:t>
            </a:r>
            <a:endParaRPr lang="en-US" sz="3200" dirty="0"/>
          </a:p>
        </p:txBody>
      </p:sp>
      <p:sp>
        <p:nvSpPr>
          <p:cNvPr id="3" name="Content Placeholder 2"/>
          <p:cNvSpPr>
            <a:spLocks noGrp="1"/>
          </p:cNvSpPr>
          <p:nvPr>
            <p:ph idx="1"/>
          </p:nvPr>
        </p:nvSpPr>
        <p:spPr/>
        <p:txBody>
          <a:bodyPr/>
          <a:lstStyle/>
          <a:p>
            <a:r>
              <a:rPr lang="en-US" dirty="0" smtClean="0"/>
              <a:t>Establish </a:t>
            </a:r>
            <a:r>
              <a:rPr lang="en-US" u="sng" dirty="0" smtClean="0"/>
              <a:t>GUARANTEED </a:t>
            </a:r>
            <a:r>
              <a:rPr lang="en-US" u="sng" dirty="0"/>
              <a:t>MINIMUM </a:t>
            </a:r>
            <a:r>
              <a:rPr lang="en-US" u="sng" dirty="0" smtClean="0"/>
              <a:t>SAVINGS</a:t>
            </a:r>
            <a:endParaRPr lang="en-US" u="sng" dirty="0"/>
          </a:p>
        </p:txBody>
      </p:sp>
    </p:spTree>
    <p:extLst>
      <p:ext uri="{BB962C8B-B14F-4D97-AF65-F5344CB8AC3E}">
        <p14:creationId xmlns:p14="http://schemas.microsoft.com/office/powerpoint/2010/main" val="4143203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Standard Procedure</a:t>
            </a:r>
            <a:endParaRPr lang="en-US" sz="3200" dirty="0"/>
          </a:p>
        </p:txBody>
      </p:sp>
      <p:sp>
        <p:nvSpPr>
          <p:cNvPr id="3" name="Content Placeholder 2"/>
          <p:cNvSpPr>
            <a:spLocks noGrp="1"/>
          </p:cNvSpPr>
          <p:nvPr>
            <p:ph idx="1"/>
          </p:nvPr>
        </p:nvSpPr>
        <p:spPr/>
        <p:txBody>
          <a:bodyPr/>
          <a:lstStyle/>
          <a:p>
            <a:pPr marL="457200" lvl="1" indent="-457200"/>
            <a:r>
              <a:rPr lang="en-US" sz="2400" dirty="0">
                <a:ea typeface="+mn-ea"/>
                <a:cs typeface="+mn-cs"/>
              </a:rPr>
              <a:t>Standard Procedure for Value Engineering In Construction, Policy No. 510-008(SP), effective </a:t>
            </a:r>
            <a:r>
              <a:rPr lang="en-US" sz="2400" dirty="0" smtClean="0">
                <a:ea typeface="+mn-ea"/>
                <a:cs typeface="+mn-cs"/>
              </a:rPr>
              <a:t>2/1/2010</a:t>
            </a:r>
          </a:p>
          <a:p>
            <a:pPr marL="857250" lvl="2" indent="-457200"/>
            <a:r>
              <a:rPr lang="en-US" sz="2000" dirty="0" smtClean="0">
                <a:latin typeface="+mj-lt"/>
                <a:cs typeface="Times New Roman" pitchFamily="18" charset="0"/>
              </a:rPr>
              <a:t>The SOP states: The purpose of this provision is to encourage the </a:t>
            </a:r>
            <a:r>
              <a:rPr lang="en-US" sz="2000" b="1" u="sng" dirty="0" smtClean="0">
                <a:latin typeface="+mj-lt"/>
                <a:cs typeface="Times New Roman" pitchFamily="18" charset="0"/>
              </a:rPr>
              <a:t>use of ingenuity and expertise </a:t>
            </a:r>
            <a:r>
              <a:rPr lang="en-US" sz="2000" dirty="0" smtClean="0">
                <a:latin typeface="+mj-lt"/>
                <a:cs typeface="Times New Roman" pitchFamily="18" charset="0"/>
              </a:rPr>
              <a:t>of the Contractor …….....</a:t>
            </a:r>
            <a:endParaRPr lang="en-US" sz="2000" dirty="0">
              <a:latin typeface="+mj-lt"/>
              <a:cs typeface="Times New Roman" pitchFamily="18" charset="0"/>
            </a:endParaRPr>
          </a:p>
        </p:txBody>
      </p:sp>
    </p:spTree>
    <p:extLst>
      <p:ext uri="{BB962C8B-B14F-4D97-AF65-F5344CB8AC3E}">
        <p14:creationId xmlns:p14="http://schemas.microsoft.com/office/powerpoint/2010/main" val="312062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Preliminary Submittal</a:t>
            </a:r>
            <a:endParaRPr lang="en-US" sz="3200" dirty="0"/>
          </a:p>
        </p:txBody>
      </p:sp>
      <p:sp>
        <p:nvSpPr>
          <p:cNvPr id="3" name="Content Placeholder 2"/>
          <p:cNvSpPr>
            <a:spLocks noGrp="1"/>
          </p:cNvSpPr>
          <p:nvPr>
            <p:ph idx="1"/>
          </p:nvPr>
        </p:nvSpPr>
        <p:spPr>
          <a:xfrm>
            <a:off x="457199" y="1295400"/>
            <a:ext cx="8229601" cy="4857750"/>
          </a:xfrm>
        </p:spPr>
        <p:txBody>
          <a:bodyPr/>
          <a:lstStyle/>
          <a:p>
            <a:pPr marL="0" lvl="0" indent="0">
              <a:buClr>
                <a:srgbClr val="FFFFFF"/>
              </a:buClr>
              <a:buNone/>
            </a:pPr>
            <a:endParaRPr lang="en-US" sz="1800" dirty="0">
              <a:solidFill>
                <a:srgbClr val="FFFFFF"/>
              </a:solidFill>
            </a:endParaRPr>
          </a:p>
          <a:p>
            <a:pPr marL="0" indent="0">
              <a:buClr>
                <a:srgbClr val="FFFFFF"/>
              </a:buClr>
              <a:buNone/>
            </a:pPr>
            <a:r>
              <a:rPr lang="en-US" sz="2400" dirty="0" smtClean="0"/>
              <a:t>The </a:t>
            </a:r>
            <a:r>
              <a:rPr lang="en-US" sz="2400" dirty="0"/>
              <a:t>Contractor will submit the following as part of a </a:t>
            </a:r>
            <a:r>
              <a:rPr lang="en-US" sz="2400" dirty="0" smtClean="0"/>
              <a:t>VECP:</a:t>
            </a:r>
          </a:p>
          <a:p>
            <a:pPr lvl="1">
              <a:buClr>
                <a:srgbClr val="FFFFFF"/>
              </a:buClr>
            </a:pPr>
            <a:endParaRPr lang="en-US" sz="2000" dirty="0" smtClean="0">
              <a:solidFill>
                <a:srgbClr val="FFFFFF"/>
              </a:solidFill>
            </a:endParaRPr>
          </a:p>
          <a:p>
            <a:pPr lvl="1">
              <a:buClr>
                <a:srgbClr val="FFFFFF"/>
              </a:buClr>
            </a:pPr>
            <a:r>
              <a:rPr lang="en-US" sz="2000" dirty="0" smtClean="0">
                <a:solidFill>
                  <a:srgbClr val="FFFFFF"/>
                </a:solidFill>
              </a:rPr>
              <a:t>Separate </a:t>
            </a:r>
            <a:r>
              <a:rPr lang="en-US" sz="2000" dirty="0">
                <a:solidFill>
                  <a:srgbClr val="FFFFFF"/>
                </a:solidFill>
              </a:rPr>
              <a:t>detailed cost estimates </a:t>
            </a:r>
            <a:r>
              <a:rPr lang="en-US" sz="2000" dirty="0" smtClean="0">
                <a:solidFill>
                  <a:srgbClr val="FFFFFF"/>
                </a:solidFill>
              </a:rPr>
              <a:t>for </a:t>
            </a:r>
            <a:r>
              <a:rPr lang="en-US" sz="2000" b="1" u="sng" dirty="0" smtClean="0">
                <a:solidFill>
                  <a:srgbClr val="FFFFFF"/>
                </a:solidFill>
              </a:rPr>
              <a:t>both</a:t>
            </a:r>
            <a:r>
              <a:rPr lang="en-US" sz="2000" dirty="0" smtClean="0">
                <a:solidFill>
                  <a:srgbClr val="FFFFFF"/>
                </a:solidFill>
              </a:rPr>
              <a:t>  the </a:t>
            </a:r>
            <a:r>
              <a:rPr lang="en-US" sz="2000" dirty="0">
                <a:solidFill>
                  <a:srgbClr val="FFFFFF"/>
                </a:solidFill>
              </a:rPr>
              <a:t>existing contract requirements </a:t>
            </a:r>
            <a:r>
              <a:rPr lang="en-US" sz="2000" dirty="0" smtClean="0">
                <a:solidFill>
                  <a:srgbClr val="FFFFFF"/>
                </a:solidFill>
              </a:rPr>
              <a:t>and the </a:t>
            </a:r>
            <a:r>
              <a:rPr lang="en-US" sz="2000" dirty="0">
                <a:solidFill>
                  <a:srgbClr val="FFFFFF"/>
                </a:solidFill>
              </a:rPr>
              <a:t>proposed change. </a:t>
            </a:r>
            <a:r>
              <a:rPr lang="en-US" sz="2000" dirty="0" smtClean="0">
                <a:solidFill>
                  <a:srgbClr val="FFFFFF"/>
                </a:solidFill>
              </a:rPr>
              <a:t> The </a:t>
            </a:r>
            <a:r>
              <a:rPr lang="en-US" sz="2000" dirty="0">
                <a:solidFill>
                  <a:srgbClr val="FFFFFF"/>
                </a:solidFill>
              </a:rPr>
              <a:t>cost estimates shall be </a:t>
            </a:r>
            <a:r>
              <a:rPr lang="en-US" sz="2000" b="1" u="sng" dirty="0">
                <a:solidFill>
                  <a:srgbClr val="FFFFFF"/>
                </a:solidFill>
              </a:rPr>
              <a:t>broken down</a:t>
            </a:r>
            <a:r>
              <a:rPr lang="en-US" sz="2000" dirty="0">
                <a:solidFill>
                  <a:srgbClr val="FFFFFF"/>
                </a:solidFill>
              </a:rPr>
              <a:t> </a:t>
            </a:r>
            <a:r>
              <a:rPr lang="en-US" sz="2000" dirty="0" smtClean="0">
                <a:solidFill>
                  <a:srgbClr val="FFFFFF"/>
                </a:solidFill>
              </a:rPr>
              <a:t> by </a:t>
            </a:r>
            <a:r>
              <a:rPr lang="en-US" sz="2000" dirty="0">
                <a:solidFill>
                  <a:srgbClr val="FFFFFF"/>
                </a:solidFill>
              </a:rPr>
              <a:t>contract </a:t>
            </a:r>
            <a:r>
              <a:rPr lang="en-US" sz="2000" dirty="0" smtClean="0">
                <a:solidFill>
                  <a:srgbClr val="FFFFFF"/>
                </a:solidFill>
              </a:rPr>
              <a:t>item </a:t>
            </a:r>
            <a:r>
              <a:rPr lang="en-US" sz="2000" dirty="0">
                <a:solidFill>
                  <a:srgbClr val="FFFFFF"/>
                </a:solidFill>
              </a:rPr>
              <a:t>numbers indicating quantity increases or decreases and deleted pay </a:t>
            </a:r>
            <a:r>
              <a:rPr lang="en-US" sz="2000" dirty="0" smtClean="0">
                <a:solidFill>
                  <a:srgbClr val="FFFFFF"/>
                </a:solidFill>
              </a:rPr>
              <a:t>items.</a:t>
            </a:r>
          </a:p>
          <a:p>
            <a:pPr lvl="1">
              <a:buClr>
                <a:srgbClr val="FFFFFF"/>
              </a:buClr>
            </a:pPr>
            <a:r>
              <a:rPr lang="en-US" sz="2000" dirty="0" smtClean="0">
                <a:solidFill>
                  <a:srgbClr val="FFFFFF"/>
                </a:solidFill>
              </a:rPr>
              <a:t>Additional </a:t>
            </a:r>
            <a:r>
              <a:rPr lang="en-US" sz="2000" dirty="0">
                <a:solidFill>
                  <a:srgbClr val="FFFFFF"/>
                </a:solidFill>
              </a:rPr>
              <a:t>proposed work, not covered by contract items, shall be </a:t>
            </a:r>
            <a:r>
              <a:rPr lang="en-US" sz="2000" dirty="0" smtClean="0">
                <a:solidFill>
                  <a:srgbClr val="FFFFFF"/>
                </a:solidFill>
              </a:rPr>
              <a:t>identified </a:t>
            </a:r>
            <a:r>
              <a:rPr lang="en-US" sz="2000" dirty="0">
                <a:solidFill>
                  <a:srgbClr val="FFFFFF"/>
                </a:solidFill>
              </a:rPr>
              <a:t>by </a:t>
            </a:r>
            <a:r>
              <a:rPr lang="en-US" sz="2000" b="1" u="sng" dirty="0">
                <a:solidFill>
                  <a:srgbClr val="FFFFFF"/>
                </a:solidFill>
              </a:rPr>
              <a:t>current Department pay item </a:t>
            </a:r>
            <a:r>
              <a:rPr lang="en-US" sz="2000" b="1" u="sng" dirty="0" smtClean="0">
                <a:solidFill>
                  <a:srgbClr val="FFFFFF"/>
                </a:solidFill>
              </a:rPr>
              <a:t>numbers</a:t>
            </a:r>
            <a:r>
              <a:rPr lang="en-US" sz="2000" dirty="0" smtClean="0">
                <a:solidFill>
                  <a:srgbClr val="FFFFFF"/>
                </a:solidFill>
              </a:rPr>
              <a:t>.  In </a:t>
            </a:r>
            <a:r>
              <a:rPr lang="en-US" sz="2000" dirty="0">
                <a:solidFill>
                  <a:srgbClr val="FFFFFF"/>
                </a:solidFill>
              </a:rPr>
              <a:t>preparing the </a:t>
            </a:r>
            <a:r>
              <a:rPr lang="en-US" sz="2000" dirty="0" smtClean="0">
                <a:solidFill>
                  <a:srgbClr val="FFFFFF"/>
                </a:solidFill>
              </a:rPr>
              <a:t>estimates</a:t>
            </a:r>
            <a:r>
              <a:rPr lang="en-US" sz="2000" dirty="0">
                <a:solidFill>
                  <a:srgbClr val="FFFFFF"/>
                </a:solidFill>
              </a:rPr>
              <a:t>, </a:t>
            </a:r>
            <a:r>
              <a:rPr lang="en-US" sz="2000" dirty="0" smtClean="0">
                <a:solidFill>
                  <a:srgbClr val="FFFFFF"/>
                </a:solidFill>
              </a:rPr>
              <a:t>the contractor </a:t>
            </a:r>
            <a:r>
              <a:rPr lang="en-US" sz="2000" dirty="0">
                <a:solidFill>
                  <a:srgbClr val="FFFFFF"/>
                </a:solidFill>
              </a:rPr>
              <a:t>shall include overhead and profit.  No separate pay items are allowed for these costs.</a:t>
            </a:r>
          </a:p>
          <a:p>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320168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Items of Concern</a:t>
            </a:r>
            <a:endParaRPr lang="en-US" sz="3200" dirty="0"/>
          </a:p>
        </p:txBody>
      </p:sp>
      <p:sp>
        <p:nvSpPr>
          <p:cNvPr id="4" name="Content Placeholder 3"/>
          <p:cNvSpPr>
            <a:spLocks noGrp="1"/>
          </p:cNvSpPr>
          <p:nvPr>
            <p:ph idx="1"/>
          </p:nvPr>
        </p:nvSpPr>
        <p:spPr/>
        <p:txBody>
          <a:bodyPr/>
          <a:lstStyle/>
          <a:p>
            <a:r>
              <a:rPr lang="en-US" sz="2800" i="1" u="sng" dirty="0" smtClean="0"/>
              <a:t>PARTIAL</a:t>
            </a:r>
            <a:r>
              <a:rPr lang="en-US" sz="2800" dirty="0" smtClean="0"/>
              <a:t>  Lump sum items</a:t>
            </a:r>
          </a:p>
          <a:p>
            <a:r>
              <a:rPr lang="en-US" sz="2800" dirty="0" smtClean="0"/>
              <a:t>VECP’s that state “will secure actual quantities as design or construction occur”.</a:t>
            </a:r>
          </a:p>
          <a:p>
            <a:r>
              <a:rPr lang="en-US" sz="2800" dirty="0" smtClean="0"/>
              <a:t>Items that appear to be removed as non-performed but put back in as ‘New  Work’ with different cost.</a:t>
            </a:r>
          </a:p>
          <a:p>
            <a:r>
              <a:rPr lang="en-US" sz="2800" dirty="0" smtClean="0"/>
              <a:t>VECP items that in original bid appear to have been bid with VECP in mind.</a:t>
            </a:r>
          </a:p>
        </p:txBody>
      </p:sp>
    </p:spTree>
    <p:extLst>
      <p:ext uri="{BB962C8B-B14F-4D97-AF65-F5344CB8AC3E}">
        <p14:creationId xmlns:p14="http://schemas.microsoft.com/office/powerpoint/2010/main" val="3444705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 y="138113"/>
            <a:ext cx="8740775" cy="45719"/>
          </a:xfrm>
        </p:spPr>
        <p:txBody>
          <a:bodyPr/>
          <a:lstStyle/>
          <a:p>
            <a:r>
              <a:rPr lang="en-US" dirty="0" smtClean="0"/>
              <a:t> </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989240"/>
            <a:ext cx="7924801" cy="523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206375" y="138113"/>
            <a:ext cx="8740775" cy="623887"/>
          </a:xfrm>
          <a:prstGeom prst="rect">
            <a:avLst/>
          </a:prstGeom>
          <a:noFill/>
          <a:ln w="63500" cmpd="thinThick">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400" b="0">
                <a:ln>
                  <a:noFill/>
                </a:ln>
                <a:solidFill>
                  <a:schemeClr val="bg1"/>
                </a:solidFill>
                <a:latin typeface="Copperplate Gothic Bold" pitchFamily="34" charset="0"/>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r>
              <a:rPr lang="en-US" sz="2800" dirty="0" smtClean="0"/>
              <a:t>VECP sample # 1</a:t>
            </a:r>
            <a:endParaRPr lang="en-US" sz="2800" dirty="0"/>
          </a:p>
        </p:txBody>
      </p:sp>
    </p:spTree>
    <p:extLst>
      <p:ext uri="{BB962C8B-B14F-4D97-AF65-F5344CB8AC3E}">
        <p14:creationId xmlns:p14="http://schemas.microsoft.com/office/powerpoint/2010/main" val="2144164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219200"/>
            <a:ext cx="6934200"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206375" y="138113"/>
            <a:ext cx="8740775" cy="623887"/>
          </a:xfrm>
          <a:prstGeom prst="rect">
            <a:avLst/>
          </a:prstGeom>
          <a:noFill/>
          <a:ln w="63500" cmpd="thinThick">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400" b="0">
                <a:ln>
                  <a:noFill/>
                </a:ln>
                <a:solidFill>
                  <a:schemeClr val="bg1"/>
                </a:solidFill>
                <a:latin typeface="Copperplate Gothic Bold" pitchFamily="34" charset="0"/>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r>
              <a:rPr lang="en-US" sz="2800" dirty="0" smtClean="0"/>
              <a:t>VECP sample # 2</a:t>
            </a:r>
            <a:endParaRPr lang="en-US" sz="2800" dirty="0"/>
          </a:p>
        </p:txBody>
      </p:sp>
    </p:spTree>
    <p:extLst>
      <p:ext uri="{BB962C8B-B14F-4D97-AF65-F5344CB8AC3E}">
        <p14:creationId xmlns:p14="http://schemas.microsoft.com/office/powerpoint/2010/main" val="398929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 y="138113"/>
            <a:ext cx="8740775" cy="623887"/>
          </a:xfrm>
        </p:spPr>
        <p:txBody>
          <a:bodyPr/>
          <a:lstStyle/>
          <a:p>
            <a:r>
              <a:rPr lang="en-US" sz="2800" dirty="0" smtClean="0"/>
              <a:t>VECP sample # 3</a:t>
            </a:r>
            <a:endParaRPr lang="en-US" sz="2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8" y="990600"/>
            <a:ext cx="73882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714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290812"/>
            <a:ext cx="8785225" cy="37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487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Value Engineering</a:t>
            </a:r>
            <a:endParaRPr lang="en-US" dirty="0"/>
          </a:p>
        </p:txBody>
      </p:sp>
      <p:sp>
        <p:nvSpPr>
          <p:cNvPr id="3" name="Content Placeholder 2"/>
          <p:cNvSpPr>
            <a:spLocks noGrp="1"/>
          </p:cNvSpPr>
          <p:nvPr>
            <p:ph idx="1"/>
          </p:nvPr>
        </p:nvSpPr>
        <p:spPr/>
        <p:txBody>
          <a:bodyPr/>
          <a:lstStyle/>
          <a:p>
            <a:r>
              <a:rPr lang="en-US" dirty="0" smtClean="0"/>
              <a:t>Reduce construction costs</a:t>
            </a:r>
          </a:p>
          <a:p>
            <a:r>
              <a:rPr lang="en-US" dirty="0" smtClean="0"/>
              <a:t>offer a time savings in construction without altering the essential functions and characteristics of the project</a:t>
            </a:r>
          </a:p>
          <a:p>
            <a:r>
              <a:rPr lang="en-US" dirty="0" smtClean="0"/>
              <a:t>Encourage the use of the ingenuity and expertise of the Contractor</a:t>
            </a:r>
          </a:p>
        </p:txBody>
      </p:sp>
    </p:spTree>
    <p:extLst>
      <p:ext uri="{BB962C8B-B14F-4D97-AF65-F5344CB8AC3E}">
        <p14:creationId xmlns:p14="http://schemas.microsoft.com/office/powerpoint/2010/main" val="2611008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124200"/>
            <a:ext cx="7772400" cy="1470025"/>
          </a:xfrm>
        </p:spPr>
        <p:txBody>
          <a:bodyPr/>
          <a:lstStyle/>
          <a:p>
            <a:pPr eaLnBrk="1" hangingPunct="1"/>
            <a:r>
              <a:rPr lang="en-US" sz="3200" b="1" dirty="0" smtClean="0"/>
              <a:t/>
            </a:r>
            <a:br>
              <a:rPr lang="en-US" sz="3200" b="1" dirty="0" smtClean="0"/>
            </a:br>
            <a:r>
              <a:rPr lang="en-US" sz="3200" b="1" dirty="0" smtClean="0"/>
              <a:t/>
            </a:r>
            <a:br>
              <a:rPr lang="en-US" sz="3200" b="1" dirty="0" smtClean="0"/>
            </a:br>
            <a:r>
              <a:rPr lang="en-US" b="1" dirty="0" smtClean="0"/>
              <a:t>ODOT Project 467(06)</a:t>
            </a:r>
            <a:br>
              <a:rPr lang="en-US" b="1" dirty="0" smtClean="0"/>
            </a:br>
            <a:r>
              <a:rPr lang="en-US" sz="3200" b="1" dirty="0" smtClean="0"/>
              <a:t>SR 8/I-271 Reconstruction</a:t>
            </a:r>
            <a:br>
              <a:rPr lang="en-US" sz="3200" b="1" dirty="0" smtClean="0"/>
            </a:br>
            <a:r>
              <a:rPr lang="en-US" sz="3200" b="1" dirty="0" smtClean="0"/>
              <a:t>City of Macedonia</a:t>
            </a:r>
            <a:br>
              <a:rPr lang="en-US" sz="3200" b="1" dirty="0" smtClean="0"/>
            </a:br>
            <a:r>
              <a:rPr lang="en-US" sz="3200" b="1" dirty="0" smtClean="0"/>
              <a:t>VECP Proposal</a:t>
            </a:r>
            <a:r>
              <a:rPr lang="en-US" sz="3600" b="1" dirty="0" smtClean="0"/>
              <a:t/>
            </a:r>
            <a:br>
              <a:rPr lang="en-US" sz="3600" b="1" dirty="0" smtClean="0"/>
            </a:br>
            <a:r>
              <a:rPr lang="en-US" sz="2000" b="1" dirty="0" smtClean="0"/>
              <a:t/>
            </a:r>
            <a:br>
              <a:rPr lang="en-US" sz="2000" b="1" dirty="0" smtClean="0"/>
            </a:br>
            <a:r>
              <a:rPr lang="en-US" sz="3600" b="1" dirty="0" smtClean="0"/>
              <a:t/>
            </a:r>
            <a:br>
              <a:rPr lang="en-US" sz="3600" b="1" dirty="0" smtClean="0"/>
            </a:br>
            <a:r>
              <a:rPr lang="en-US" sz="3600" b="1" dirty="0" smtClean="0"/>
              <a:t/>
            </a:r>
            <a:br>
              <a:rPr lang="en-US" sz="3600" b="1" dirty="0" smtClean="0"/>
            </a:br>
            <a:endParaRPr lang="en-US" sz="3200" b="1" dirty="0" smtClean="0"/>
          </a:p>
        </p:txBody>
      </p:sp>
      <p:pic>
        <p:nvPicPr>
          <p:cNvPr id="2052" name="Picture 6" descr="8%20Missing%20Link%20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655887"/>
            <a:ext cx="1017588"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04800"/>
            <a:ext cx="1990897" cy="175939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94" y="4953000"/>
            <a:ext cx="8886906" cy="1066800"/>
          </a:xfrm>
          <a:prstGeom prst="rect">
            <a:avLst/>
          </a:prstGeom>
        </p:spPr>
      </p:pic>
    </p:spTree>
    <p:extLst>
      <p:ext uri="{BB962C8B-B14F-4D97-AF65-F5344CB8AC3E}">
        <p14:creationId xmlns:p14="http://schemas.microsoft.com/office/powerpoint/2010/main" val="3465414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descr="Jul06_DSC24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58000" y="0"/>
            <a:ext cx="20574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484" name="TextBox 6"/>
          <p:cNvSpPr txBox="1">
            <a:spLocks noChangeArrowheads="1"/>
          </p:cNvSpPr>
          <p:nvPr/>
        </p:nvSpPr>
        <p:spPr bwMode="auto">
          <a:xfrm>
            <a:off x="6934200" y="0"/>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a:solidFill>
                  <a:prstClr val="black"/>
                </a:solidFill>
              </a:rPr>
              <a:t>July 2006</a:t>
            </a:r>
          </a:p>
        </p:txBody>
      </p:sp>
      <p:pic>
        <p:nvPicPr>
          <p:cNvPr id="20485" name="Picture 7" descr="sr 8 icon.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09600"/>
            <a:ext cx="7588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i 271 icon.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819400"/>
            <a:ext cx="72231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237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12x18_DSC28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934200" y="0"/>
            <a:ext cx="22098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08" name="TextBox 5"/>
          <p:cNvSpPr txBox="1">
            <a:spLocks noChangeArrowheads="1"/>
          </p:cNvSpPr>
          <p:nvPr/>
        </p:nvSpPr>
        <p:spPr bwMode="auto">
          <a:xfrm>
            <a:off x="6934200" y="0"/>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solidFill>
                  <a:prstClr val="black"/>
                </a:solidFill>
              </a:rPr>
              <a:t>October 2009</a:t>
            </a:r>
          </a:p>
        </p:txBody>
      </p:sp>
      <p:sp>
        <p:nvSpPr>
          <p:cNvPr id="7" name="Rectangle 6"/>
          <p:cNvSpPr/>
          <p:nvPr/>
        </p:nvSpPr>
        <p:spPr>
          <a:xfrm>
            <a:off x="228600" y="1981200"/>
            <a:ext cx="17526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0" name="TextBox 7"/>
          <p:cNvSpPr txBox="1">
            <a:spLocks noChangeArrowheads="1"/>
          </p:cNvSpPr>
          <p:nvPr/>
        </p:nvSpPr>
        <p:spPr bwMode="auto">
          <a:xfrm>
            <a:off x="228600" y="1981200"/>
            <a:ext cx="182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prstClr val="black"/>
                </a:solidFill>
              </a:rPr>
              <a:t>Old ramp eliminated</a:t>
            </a:r>
          </a:p>
        </p:txBody>
      </p:sp>
      <p:cxnSp>
        <p:nvCxnSpPr>
          <p:cNvPr id="10" name="Straight Arrow Connector 9"/>
          <p:cNvCxnSpPr/>
          <p:nvPr/>
        </p:nvCxnSpPr>
        <p:spPr>
          <a:xfrm>
            <a:off x="1447800" y="2971800"/>
            <a:ext cx="455613" cy="1038225"/>
          </a:xfrm>
          <a:prstGeom prst="straightConnector1">
            <a:avLst/>
          </a:prstGeom>
          <a:ln cmpd="sng">
            <a:headEnd w="lg" len="lg"/>
            <a:tailEnd type="stealth" w="lg" len="lg"/>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4191000" y="914400"/>
            <a:ext cx="22860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TextBox 13"/>
          <p:cNvSpPr txBox="1">
            <a:spLocks noChangeArrowheads="1"/>
          </p:cNvSpPr>
          <p:nvPr/>
        </p:nvSpPr>
        <p:spPr bwMode="auto">
          <a:xfrm>
            <a:off x="4267200" y="91440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prstClr val="black"/>
                </a:solidFill>
              </a:rPr>
              <a:t>New on-ramp</a:t>
            </a:r>
          </a:p>
        </p:txBody>
      </p:sp>
      <p:cxnSp>
        <p:nvCxnSpPr>
          <p:cNvPr id="16" name="Straight Arrow Connector 15"/>
          <p:cNvCxnSpPr/>
          <p:nvPr/>
        </p:nvCxnSpPr>
        <p:spPr>
          <a:xfrm rot="10800000" flipV="1">
            <a:off x="3276600" y="1371600"/>
            <a:ext cx="914400" cy="457200"/>
          </a:xfrm>
          <a:prstGeom prst="straightConnector1">
            <a:avLst/>
          </a:prstGeom>
          <a:ln>
            <a:headEnd w="lg" len="lg"/>
            <a:tailEnd type="stealth" w="lg" len="lg"/>
          </a:ln>
        </p:spPr>
        <p:style>
          <a:lnRef idx="1">
            <a:schemeClr val="dk1"/>
          </a:lnRef>
          <a:fillRef idx="0">
            <a:schemeClr val="dk1"/>
          </a:fillRef>
          <a:effectRef idx="0">
            <a:schemeClr val="dk1"/>
          </a:effectRef>
          <a:fontRef idx="minor">
            <a:schemeClr val="tx1"/>
          </a:fontRef>
        </p:style>
      </p:cxnSp>
      <p:pic>
        <p:nvPicPr>
          <p:cNvPr id="21515" name="Picture 18" descr="i 271 icon.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657600"/>
            <a:ext cx="72231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9" descr="sr 8 icon.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09600"/>
            <a:ext cx="7588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210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52400"/>
            <a:ext cx="8229600" cy="1143000"/>
          </a:xfrm>
        </p:spPr>
        <p:txBody>
          <a:bodyPr/>
          <a:lstStyle/>
          <a:p>
            <a:r>
              <a:rPr lang="en-US" smtClean="0"/>
              <a:t>Typical Geologic Cross-Section</a:t>
            </a:r>
          </a:p>
        </p:txBody>
      </p:sp>
      <p:sp>
        <p:nvSpPr>
          <p:cNvPr id="12291" name="Rectangle 3"/>
          <p:cNvSpPr>
            <a:spLocks noGrp="1" noChangeArrowheads="1"/>
          </p:cNvSpPr>
          <p:nvPr>
            <p:ph type="body" sz="half" idx="1"/>
          </p:nvPr>
        </p:nvSpPr>
        <p:spPr>
          <a:xfrm>
            <a:off x="381000" y="4572000"/>
            <a:ext cx="8305800" cy="2133600"/>
          </a:xfrm>
        </p:spPr>
        <p:txBody>
          <a:bodyPr/>
          <a:lstStyle/>
          <a:p>
            <a:pPr>
              <a:spcBef>
                <a:spcPct val="0"/>
              </a:spcBef>
              <a:buFontTx/>
              <a:buNone/>
            </a:pPr>
            <a:endParaRPr lang="en-US" sz="2800" smtClean="0"/>
          </a:p>
          <a:p>
            <a:r>
              <a:rPr lang="en-US" sz="2000" smtClean="0"/>
              <a:t>Multiple glacial advances/retreats filled valley with soft/loose and compressible glaciofluvial and glaciolacustrine sediments (A-4 to A-6 soils); Flat, poorly draining topography, and adjacent streams left soft, organic deposits near the ground surface; High static groundwater table – within 10 ft of ground surface over project.  </a:t>
            </a:r>
            <a:endParaRPr lang="en-US" sz="2800" smtClean="0"/>
          </a:p>
          <a:p>
            <a:endParaRPr lang="en-US" sz="2800" smtClean="0"/>
          </a:p>
          <a:p>
            <a:endParaRPr lang="en-US" sz="2800" smtClean="0"/>
          </a:p>
        </p:txBody>
      </p:sp>
      <p:pic>
        <p:nvPicPr>
          <p:cNvPr id="12292" name="Picture 8"/>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27000" y="990600"/>
            <a:ext cx="6819900" cy="4068763"/>
          </a:xfrm>
          <a:noFill/>
        </p:spPr>
      </p:pic>
      <p:pic>
        <p:nvPicPr>
          <p:cNvPr id="12293" name="Picture 14"/>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r="10229"/>
          <a:stretch>
            <a:fillRect/>
          </a:stretch>
        </p:blipFill>
        <p:spPr>
          <a:xfrm>
            <a:off x="6924675" y="990600"/>
            <a:ext cx="2117725" cy="3963988"/>
          </a:xfrm>
          <a:noFill/>
        </p:spPr>
      </p:pic>
    </p:spTree>
    <p:extLst>
      <p:ext uri="{BB962C8B-B14F-4D97-AF65-F5344CB8AC3E}">
        <p14:creationId xmlns:p14="http://schemas.microsoft.com/office/powerpoint/2010/main" val="802555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011238"/>
          </a:xfrm>
        </p:spPr>
        <p:txBody>
          <a:bodyPr/>
          <a:lstStyle/>
          <a:p>
            <a:r>
              <a:rPr lang="en-US" smtClean="0"/>
              <a:t>Engineering Properties of Soils</a:t>
            </a:r>
          </a:p>
        </p:txBody>
      </p:sp>
      <p:pic>
        <p:nvPicPr>
          <p:cNvPr id="13315" name="Picture 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3648" b="3648"/>
          <a:stretch>
            <a:fillRect/>
          </a:stretch>
        </p:blipFill>
        <p:spPr>
          <a:xfrm>
            <a:off x="533400" y="838200"/>
            <a:ext cx="8062913" cy="3843338"/>
          </a:xfrm>
          <a:noFill/>
        </p:spPr>
      </p:pic>
      <p:sp>
        <p:nvSpPr>
          <p:cNvPr id="13316" name="Rectangle 11"/>
          <p:cNvSpPr>
            <a:spLocks noChangeArrowheads="1"/>
          </p:cNvSpPr>
          <p:nvPr/>
        </p:nvSpPr>
        <p:spPr bwMode="auto">
          <a:xfrm>
            <a:off x="457200" y="5257800"/>
            <a:ext cx="822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2400" u="sng" smtClean="0">
                <a:solidFill>
                  <a:srgbClr val="000000"/>
                </a:solidFill>
              </a:rPr>
              <a:t>Key Observations:</a:t>
            </a:r>
            <a:br>
              <a:rPr lang="en-US" sz="2400" u="sng" smtClean="0">
                <a:solidFill>
                  <a:srgbClr val="000000"/>
                </a:solidFill>
              </a:rPr>
            </a:br>
            <a:r>
              <a:rPr lang="en-US" sz="2000" smtClean="0">
                <a:solidFill>
                  <a:srgbClr val="000000"/>
                </a:solidFill>
              </a:rPr>
              <a:t>Glaciolacustrine soils are soft/loose materials based on SPT results and visual descriptions, but all are </a:t>
            </a:r>
            <a:r>
              <a:rPr lang="en-US" sz="2000" u="sng" smtClean="0">
                <a:solidFill>
                  <a:srgbClr val="000000"/>
                </a:solidFill>
              </a:rPr>
              <a:t>overconsolidated.</a:t>
            </a:r>
            <a:br>
              <a:rPr lang="en-US" sz="2000" u="sng" smtClean="0">
                <a:solidFill>
                  <a:srgbClr val="000000"/>
                </a:solidFill>
              </a:rPr>
            </a:br>
            <a:r>
              <a:rPr lang="en-US" sz="1000" u="sng" smtClean="0">
                <a:solidFill>
                  <a:srgbClr val="000000"/>
                </a:solidFill>
              </a:rPr>
              <a:t/>
            </a:r>
            <a:br>
              <a:rPr lang="en-US" sz="1000" u="sng" smtClean="0">
                <a:solidFill>
                  <a:srgbClr val="000000"/>
                </a:solidFill>
              </a:rPr>
            </a:br>
            <a:r>
              <a:rPr lang="en-US" sz="2000" smtClean="0">
                <a:solidFill>
                  <a:srgbClr val="000000"/>
                </a:solidFill>
              </a:rPr>
              <a:t>Piezocone testing indicates that non-plastic silts (A-4a and A-4b)</a:t>
            </a:r>
            <a:r>
              <a:rPr lang="en-US" sz="2000" u="sng" smtClean="0">
                <a:solidFill>
                  <a:srgbClr val="000000"/>
                </a:solidFill>
              </a:rPr>
              <a:t> </a:t>
            </a:r>
            <a:r>
              <a:rPr lang="en-US" sz="2000" smtClean="0">
                <a:solidFill>
                  <a:srgbClr val="000000"/>
                </a:solidFill>
              </a:rPr>
              <a:t>dissipate pore pressures 2-3 orders of magnitude faster than soils with higher plasticity and clay content.</a:t>
            </a:r>
            <a:br>
              <a:rPr lang="en-US" sz="2000" smtClean="0">
                <a:solidFill>
                  <a:srgbClr val="000000"/>
                </a:solidFill>
              </a:rPr>
            </a:br>
            <a:r>
              <a:rPr lang="en-US" sz="2400" smtClean="0">
                <a:solidFill>
                  <a:srgbClr val="000000"/>
                </a:solidFill>
              </a:rPr>
              <a:t/>
            </a:r>
            <a:br>
              <a:rPr lang="en-US" sz="2400" smtClean="0">
                <a:solidFill>
                  <a:srgbClr val="000000"/>
                </a:solidFill>
              </a:rPr>
            </a:br>
            <a:endParaRPr lang="en-US" sz="2400" smtClean="0">
              <a:solidFill>
                <a:srgbClr val="000000"/>
              </a:solidFill>
            </a:endParaRPr>
          </a:p>
        </p:txBody>
      </p:sp>
    </p:spTree>
    <p:extLst>
      <p:ext uri="{BB962C8B-B14F-4D97-AF65-F5344CB8AC3E}">
        <p14:creationId xmlns:p14="http://schemas.microsoft.com/office/powerpoint/2010/main" val="3180489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
        <p:nvSpPr>
          <p:cNvPr id="5" name="Rectangle 4"/>
          <p:cNvSpPr/>
          <p:nvPr/>
        </p:nvSpPr>
        <p:spPr>
          <a:xfrm>
            <a:off x="3505200" y="914400"/>
            <a:ext cx="457200" cy="50292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12857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419" y="771154"/>
            <a:ext cx="2591162" cy="5315692"/>
          </a:xfrm>
          <a:prstGeom prst="rect">
            <a:avLst/>
          </a:prstGeom>
        </p:spPr>
      </p:pic>
      <p:sp>
        <p:nvSpPr>
          <p:cNvPr id="3" name="Rectangle 2"/>
          <p:cNvSpPr/>
          <p:nvPr/>
        </p:nvSpPr>
        <p:spPr>
          <a:xfrm>
            <a:off x="3733800" y="914400"/>
            <a:ext cx="1752600" cy="5172446"/>
          </a:xfrm>
          <a:prstGeom prst="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72534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4075"/>
            <a:ext cx="9144000" cy="4029849"/>
          </a:xfrm>
          <a:prstGeom prst="rect">
            <a:avLst/>
          </a:prstGeom>
        </p:spPr>
      </p:pic>
    </p:spTree>
    <p:extLst>
      <p:ext uri="{BB962C8B-B14F-4D97-AF65-F5344CB8AC3E}">
        <p14:creationId xmlns:p14="http://schemas.microsoft.com/office/powerpoint/2010/main" val="17158190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304800" y="228600"/>
            <a:ext cx="8686800" cy="830997"/>
          </a:xfrm>
          <a:prstGeom prst="rect">
            <a:avLst/>
          </a:prstGeom>
          <a:noFill/>
        </p:spPr>
        <p:txBody>
          <a:bodyPr wrap="square" rtlCol="0">
            <a:spAutoFit/>
          </a:bodyPr>
          <a:lstStyle/>
          <a:p>
            <a:r>
              <a:rPr lang="en-US" sz="4800" dirty="0" smtClean="0">
                <a:solidFill>
                  <a:prstClr val="white"/>
                </a:solidFill>
              </a:rPr>
              <a:t>Typical Undercut Backfill Section</a:t>
            </a:r>
            <a:endParaRPr lang="en-US" sz="4800" dirty="0">
              <a:solidFill>
                <a:prstClr val="white"/>
              </a:solidFill>
            </a:endParaRPr>
          </a:p>
        </p:txBody>
      </p:sp>
      <p:sp>
        <p:nvSpPr>
          <p:cNvPr id="6" name="TextBox 5"/>
          <p:cNvSpPr txBox="1"/>
          <p:nvPr/>
        </p:nvSpPr>
        <p:spPr>
          <a:xfrm>
            <a:off x="3810000" y="5511225"/>
            <a:ext cx="3810000" cy="584775"/>
          </a:xfrm>
          <a:prstGeom prst="rect">
            <a:avLst/>
          </a:prstGeom>
          <a:noFill/>
        </p:spPr>
        <p:txBody>
          <a:bodyPr wrap="square" rtlCol="0">
            <a:spAutoFit/>
          </a:bodyPr>
          <a:lstStyle/>
          <a:p>
            <a:r>
              <a:rPr lang="en-US" sz="3200" dirty="0" smtClean="0">
                <a:solidFill>
                  <a:prstClr val="white"/>
                </a:solidFill>
              </a:rPr>
              <a:t>Undercut Depth</a:t>
            </a:r>
            <a:endParaRPr lang="en-US" sz="3200" dirty="0">
              <a:solidFill>
                <a:prstClr val="white"/>
              </a:solidFill>
            </a:endParaRPr>
          </a:p>
        </p:txBody>
      </p:sp>
      <p:sp>
        <p:nvSpPr>
          <p:cNvPr id="7" name="TextBox 6"/>
          <p:cNvSpPr txBox="1"/>
          <p:nvPr/>
        </p:nvSpPr>
        <p:spPr>
          <a:xfrm>
            <a:off x="5715000" y="2133600"/>
            <a:ext cx="3352800"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sp>
        <p:nvSpPr>
          <p:cNvPr id="10" name="Freeform 9"/>
          <p:cNvSpPr/>
          <p:nvPr/>
        </p:nvSpPr>
        <p:spPr>
          <a:xfrm>
            <a:off x="0" y="33528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blipFill>
            <a:blip r:embed="rId2">
              <a:grayscl/>
              <a:extLst>
                <a:ext uri="{BEBA8EAE-BF5A-486C-A8C5-ECC9F3942E4B}">
                  <a14:imgProps xmlns:a14="http://schemas.microsoft.com/office/drawing/2010/main">
                    <a14:imgLayer r:embed="rId3">
                      <a14:imgEffect>
                        <a14:artisticWatercolorSponge/>
                      </a14:imgEffect>
                      <a14:imgEffect>
                        <a14:sharpenSoften amount="56000"/>
                      </a14:imgEffect>
                    </a14:imgLayer>
                  </a14:imgProps>
                </a:ext>
              </a:extLst>
            </a:blip>
            <a:tile tx="0" ty="0" sx="100000" sy="100000" flip="none" algn="tl"/>
          </a:blip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521036" y="3987225"/>
            <a:ext cx="2895600" cy="584775"/>
          </a:xfrm>
          <a:prstGeom prst="rect">
            <a:avLst/>
          </a:prstGeom>
          <a:noFill/>
        </p:spPr>
        <p:txBody>
          <a:bodyPr wrap="square" rtlCol="0">
            <a:spAutoFit/>
          </a:bodyPr>
          <a:lstStyle/>
          <a:p>
            <a:r>
              <a:rPr lang="en-US" sz="3200" dirty="0" smtClean="0">
                <a:solidFill>
                  <a:prstClr val="white"/>
                </a:solidFill>
              </a:rPr>
              <a:t>Type D Granular</a:t>
            </a:r>
            <a:endParaRPr lang="en-US" sz="3200" dirty="0">
              <a:solidFill>
                <a:prstClr val="white"/>
              </a:solidFill>
            </a:endParaRPr>
          </a:p>
        </p:txBody>
      </p:sp>
      <p:cxnSp>
        <p:nvCxnSpPr>
          <p:cNvPr id="12" name="Straight Arrow Connector 11"/>
          <p:cNvCxnSpPr>
            <a:stCxn id="11" idx="1"/>
          </p:cNvCxnSpPr>
          <p:nvPr/>
        </p:nvCxnSpPr>
        <p:spPr>
          <a:xfrm flipH="1" flipV="1">
            <a:off x="3810000" y="41303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a:off x="4461164" y="2425988"/>
            <a:ext cx="1253836" cy="9268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22" name="Freeform 21"/>
          <p:cNvSpPr/>
          <p:nvPr/>
        </p:nvSpPr>
        <p:spPr>
          <a:xfrm>
            <a:off x="-18854" y="1376313"/>
            <a:ext cx="4260916" cy="1989056"/>
          </a:xfrm>
          <a:custGeom>
            <a:avLst/>
            <a:gdLst>
              <a:gd name="connsiteX0" fmla="*/ 0 w 4260916"/>
              <a:gd name="connsiteY0" fmla="*/ 1979629 h 1989056"/>
              <a:gd name="connsiteX1" fmla="*/ 4260916 w 4260916"/>
              <a:gd name="connsiteY1" fmla="*/ 1989056 h 1989056"/>
              <a:gd name="connsiteX2" fmla="*/ 2950590 w 4260916"/>
              <a:gd name="connsiteY2" fmla="*/ 0 h 1989056"/>
              <a:gd name="connsiteX3" fmla="*/ 28281 w 4260916"/>
              <a:gd name="connsiteY3" fmla="*/ 18854 h 1989056"/>
              <a:gd name="connsiteX4" fmla="*/ 0 w 4260916"/>
              <a:gd name="connsiteY4" fmla="*/ 1979629 h 198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916" h="1989056">
                <a:moveTo>
                  <a:pt x="0" y="1979629"/>
                </a:moveTo>
                <a:lnTo>
                  <a:pt x="4260916" y="1989056"/>
                </a:lnTo>
                <a:lnTo>
                  <a:pt x="2950590" y="0"/>
                </a:lnTo>
                <a:lnTo>
                  <a:pt x="28281" y="18854"/>
                </a:lnTo>
                <a:cubicBezTo>
                  <a:pt x="25139" y="675588"/>
                  <a:pt x="21996" y="1332322"/>
                  <a:pt x="0" y="1979629"/>
                </a:cubicBezTo>
                <a:close/>
              </a:path>
            </a:pathLst>
          </a:cu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p:nvPr/>
        </p:nvCxnSpPr>
        <p:spPr>
          <a:xfrm>
            <a:off x="0" y="3352800"/>
            <a:ext cx="591127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30436" y="1371600"/>
            <a:ext cx="3352800" cy="584775"/>
          </a:xfrm>
          <a:prstGeom prst="rect">
            <a:avLst/>
          </a:prstGeom>
          <a:noFill/>
        </p:spPr>
        <p:txBody>
          <a:bodyPr wrap="square" rtlCol="0">
            <a:spAutoFit/>
          </a:bodyPr>
          <a:lstStyle/>
          <a:p>
            <a:r>
              <a:rPr lang="en-US" sz="3200" dirty="0" smtClean="0">
                <a:solidFill>
                  <a:prstClr val="white"/>
                </a:solidFill>
              </a:rPr>
              <a:t>Embankment</a:t>
            </a:r>
            <a:endParaRPr lang="en-US" sz="3200" dirty="0">
              <a:solidFill>
                <a:prstClr val="white"/>
              </a:solidFill>
            </a:endParaRPr>
          </a:p>
        </p:txBody>
      </p:sp>
      <p:cxnSp>
        <p:nvCxnSpPr>
          <p:cNvPr id="24" name="Straight Arrow Connector 23"/>
          <p:cNvCxnSpPr>
            <a:stCxn id="23" idx="1"/>
          </p:cNvCxnSpPr>
          <p:nvPr/>
        </p:nvCxnSpPr>
        <p:spPr>
          <a:xfrm flipH="1">
            <a:off x="3276600" y="1663988"/>
            <a:ext cx="1253836" cy="9268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743200" y="3429001"/>
            <a:ext cx="0" cy="850611"/>
          </a:xfrm>
          <a:prstGeom prst="straightConnector1">
            <a:avLst/>
          </a:prstGeom>
          <a:ln w="38100">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743200" y="4724400"/>
            <a:ext cx="0" cy="749587"/>
          </a:xfrm>
          <a:prstGeom prst="straightConnector1">
            <a:avLst/>
          </a:prstGeom>
          <a:ln w="38100">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209800" y="4114800"/>
            <a:ext cx="2057400" cy="707886"/>
          </a:xfrm>
          <a:prstGeom prst="rect">
            <a:avLst/>
          </a:prstGeom>
          <a:noFill/>
        </p:spPr>
        <p:txBody>
          <a:bodyPr wrap="square" rtlCol="0">
            <a:spAutoFit/>
          </a:bodyPr>
          <a:lstStyle/>
          <a:p>
            <a:r>
              <a:rPr lang="en-US" sz="4000" dirty="0" smtClean="0">
                <a:solidFill>
                  <a:prstClr val="black"/>
                </a:solidFill>
              </a:rPr>
              <a:t>3-5 </a:t>
            </a:r>
            <a:r>
              <a:rPr lang="en-US" sz="4000" dirty="0" err="1" smtClean="0">
                <a:solidFill>
                  <a:prstClr val="black"/>
                </a:solidFill>
              </a:rPr>
              <a:t>ft</a:t>
            </a:r>
            <a:endParaRPr lang="en-US" sz="4000" dirty="0">
              <a:solidFill>
                <a:prstClr val="black"/>
              </a:solidFill>
            </a:endParaRPr>
          </a:p>
        </p:txBody>
      </p:sp>
      <p:cxnSp>
        <p:nvCxnSpPr>
          <p:cNvPr id="35" name="Straight Connector 34"/>
          <p:cNvCxnSpPr>
            <a:endCxn id="6" idx="1"/>
          </p:cNvCxnSpPr>
          <p:nvPr/>
        </p:nvCxnSpPr>
        <p:spPr>
          <a:xfrm>
            <a:off x="3124200" y="4822686"/>
            <a:ext cx="685800" cy="9809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8664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8854" y="0"/>
            <a:ext cx="9086654" cy="769441"/>
          </a:xfrm>
          <a:prstGeom prst="rect">
            <a:avLst/>
          </a:prstGeom>
          <a:noFill/>
        </p:spPr>
        <p:txBody>
          <a:bodyPr wrap="square" rtlCol="0">
            <a:spAutoFit/>
          </a:bodyPr>
          <a:lstStyle/>
          <a:p>
            <a:pPr algn="ctr"/>
            <a:r>
              <a:rPr lang="en-US" sz="4400" dirty="0" smtClean="0">
                <a:solidFill>
                  <a:prstClr val="white"/>
                </a:solidFill>
              </a:rPr>
              <a:t>Typical Undercut Backfill Configuration </a:t>
            </a:r>
            <a:endParaRPr lang="en-US" sz="4400" dirty="0">
              <a:solidFill>
                <a:prstClr val="white"/>
              </a:solidFill>
            </a:endParaRPr>
          </a:p>
        </p:txBody>
      </p:sp>
      <p:sp>
        <p:nvSpPr>
          <p:cNvPr id="7" name="TextBox 6"/>
          <p:cNvSpPr txBox="1"/>
          <p:nvPr/>
        </p:nvSpPr>
        <p:spPr>
          <a:xfrm>
            <a:off x="5715000" y="2133600"/>
            <a:ext cx="3352800"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sp>
        <p:nvSpPr>
          <p:cNvPr id="11" name="TextBox 10"/>
          <p:cNvSpPr txBox="1"/>
          <p:nvPr/>
        </p:nvSpPr>
        <p:spPr>
          <a:xfrm>
            <a:off x="5521036" y="3987225"/>
            <a:ext cx="2895600" cy="584775"/>
          </a:xfrm>
          <a:prstGeom prst="rect">
            <a:avLst/>
          </a:prstGeom>
          <a:noFill/>
        </p:spPr>
        <p:txBody>
          <a:bodyPr wrap="square" rtlCol="0">
            <a:spAutoFit/>
          </a:bodyPr>
          <a:lstStyle/>
          <a:p>
            <a:r>
              <a:rPr lang="en-US" sz="3200" dirty="0" smtClean="0">
                <a:solidFill>
                  <a:prstClr val="white"/>
                </a:solidFill>
              </a:rPr>
              <a:t>Type D Granular</a:t>
            </a:r>
            <a:endParaRPr lang="en-US" sz="3200" dirty="0">
              <a:solidFill>
                <a:prstClr val="white"/>
              </a:solidFill>
            </a:endParaRPr>
          </a:p>
        </p:txBody>
      </p:sp>
      <p:cxnSp>
        <p:nvCxnSpPr>
          <p:cNvPr id="16" name="Elbow Connector 15"/>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22" name="Freeform 21"/>
          <p:cNvSpPr/>
          <p:nvPr/>
        </p:nvSpPr>
        <p:spPr>
          <a:xfrm>
            <a:off x="-18854" y="1376313"/>
            <a:ext cx="4260916" cy="1989056"/>
          </a:xfrm>
          <a:custGeom>
            <a:avLst/>
            <a:gdLst>
              <a:gd name="connsiteX0" fmla="*/ 0 w 4260916"/>
              <a:gd name="connsiteY0" fmla="*/ 1979629 h 1989056"/>
              <a:gd name="connsiteX1" fmla="*/ 4260916 w 4260916"/>
              <a:gd name="connsiteY1" fmla="*/ 1989056 h 1989056"/>
              <a:gd name="connsiteX2" fmla="*/ 2950590 w 4260916"/>
              <a:gd name="connsiteY2" fmla="*/ 0 h 1989056"/>
              <a:gd name="connsiteX3" fmla="*/ 28281 w 4260916"/>
              <a:gd name="connsiteY3" fmla="*/ 18854 h 1989056"/>
              <a:gd name="connsiteX4" fmla="*/ 0 w 4260916"/>
              <a:gd name="connsiteY4" fmla="*/ 1979629 h 198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916" h="1989056">
                <a:moveTo>
                  <a:pt x="0" y="1979629"/>
                </a:moveTo>
                <a:lnTo>
                  <a:pt x="4260916" y="1989056"/>
                </a:lnTo>
                <a:lnTo>
                  <a:pt x="2950590" y="0"/>
                </a:lnTo>
                <a:lnTo>
                  <a:pt x="28281" y="18854"/>
                </a:lnTo>
                <a:cubicBezTo>
                  <a:pt x="25139" y="675588"/>
                  <a:pt x="21996" y="1332322"/>
                  <a:pt x="0" y="1979629"/>
                </a:cubicBezTo>
                <a:close/>
              </a:path>
            </a:pathLst>
          </a:cu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Freeform 56"/>
          <p:cNvSpPr/>
          <p:nvPr/>
        </p:nvSpPr>
        <p:spPr>
          <a:xfrm>
            <a:off x="0" y="3365369"/>
            <a:ext cx="5844619" cy="1244338"/>
          </a:xfrm>
          <a:custGeom>
            <a:avLst/>
            <a:gdLst>
              <a:gd name="connsiteX0" fmla="*/ 0 w 5844619"/>
              <a:gd name="connsiteY0" fmla="*/ 1244338 h 1244338"/>
              <a:gd name="connsiteX1" fmla="*/ 5005633 w 5844619"/>
              <a:gd name="connsiteY1" fmla="*/ 1234911 h 1244338"/>
              <a:gd name="connsiteX2" fmla="*/ 5844619 w 5844619"/>
              <a:gd name="connsiteY2" fmla="*/ 0 h 1244338"/>
              <a:gd name="connsiteX3" fmla="*/ 9427 w 5844619"/>
              <a:gd name="connsiteY3" fmla="*/ 9427 h 1244338"/>
              <a:gd name="connsiteX4" fmla="*/ 0 w 5844619"/>
              <a:gd name="connsiteY4" fmla="*/ 1244338 h 124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4619" h="1244338">
                <a:moveTo>
                  <a:pt x="0" y="1244338"/>
                </a:moveTo>
                <a:lnTo>
                  <a:pt x="5005633" y="1234911"/>
                </a:lnTo>
                <a:lnTo>
                  <a:pt x="5844619" y="0"/>
                </a:lnTo>
                <a:lnTo>
                  <a:pt x="9427" y="9427"/>
                </a:lnTo>
                <a:cubicBezTo>
                  <a:pt x="6285" y="421064"/>
                  <a:pt x="3142" y="832701"/>
                  <a:pt x="0" y="1244338"/>
                </a:cubicBezTo>
                <a:close/>
              </a:path>
            </a:pathLst>
          </a:custGeom>
          <a:blipFill>
            <a:blip r:embed="rId2">
              <a:extLst>
                <a:ext uri="{BEBA8EAE-BF5A-486C-A8C5-ECC9F3942E4B}">
                  <a14:imgProps xmlns:a14="http://schemas.microsoft.com/office/drawing/2010/main">
                    <a14:imgLayer r:embed="rId3">
                      <a14:imgEffect>
                        <a14:artisticWatercolorSponge/>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p:nvPr/>
        </p:nvCxnSpPr>
        <p:spPr>
          <a:xfrm>
            <a:off x="0" y="3352800"/>
            <a:ext cx="591127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30436" y="1371600"/>
            <a:ext cx="3352800" cy="584775"/>
          </a:xfrm>
          <a:prstGeom prst="rect">
            <a:avLst/>
          </a:prstGeom>
          <a:noFill/>
        </p:spPr>
        <p:txBody>
          <a:bodyPr wrap="square" rtlCol="0">
            <a:spAutoFit/>
          </a:bodyPr>
          <a:lstStyle/>
          <a:p>
            <a:r>
              <a:rPr lang="en-US" sz="3200" dirty="0" smtClean="0">
                <a:solidFill>
                  <a:prstClr val="white"/>
                </a:solidFill>
              </a:rPr>
              <a:t>Embankment</a:t>
            </a:r>
            <a:endParaRPr lang="en-US" sz="3200" dirty="0">
              <a:solidFill>
                <a:prstClr val="white"/>
              </a:solidFill>
            </a:endParaRPr>
          </a:p>
        </p:txBody>
      </p:sp>
      <p:cxnSp>
        <p:nvCxnSpPr>
          <p:cNvPr id="24" name="Straight Arrow Connector 23"/>
          <p:cNvCxnSpPr>
            <a:stCxn id="23" idx="1"/>
          </p:cNvCxnSpPr>
          <p:nvPr/>
        </p:nvCxnSpPr>
        <p:spPr>
          <a:xfrm flipH="1">
            <a:off x="3276600" y="1663988"/>
            <a:ext cx="1253836" cy="9268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33400" y="3365214"/>
            <a:ext cx="0" cy="850611"/>
          </a:xfrm>
          <a:prstGeom prst="straightConnector1">
            <a:avLst/>
          </a:prstGeom>
          <a:ln w="38100">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0" y="4590854"/>
            <a:ext cx="5005633" cy="820132"/>
          </a:xfrm>
          <a:custGeom>
            <a:avLst/>
            <a:gdLst>
              <a:gd name="connsiteX0" fmla="*/ 0 w 5005633"/>
              <a:gd name="connsiteY0" fmla="*/ 820132 h 820132"/>
              <a:gd name="connsiteX1" fmla="*/ 4468305 w 5005633"/>
              <a:gd name="connsiteY1" fmla="*/ 801278 h 820132"/>
              <a:gd name="connsiteX2" fmla="*/ 5005633 w 5005633"/>
              <a:gd name="connsiteY2" fmla="*/ 0 h 820132"/>
              <a:gd name="connsiteX3" fmla="*/ 9427 w 5005633"/>
              <a:gd name="connsiteY3" fmla="*/ 18853 h 820132"/>
              <a:gd name="connsiteX4" fmla="*/ 0 w 5005633"/>
              <a:gd name="connsiteY4" fmla="*/ 820132 h 820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633" h="820132">
                <a:moveTo>
                  <a:pt x="0" y="820132"/>
                </a:moveTo>
                <a:lnTo>
                  <a:pt x="4468305" y="801278"/>
                </a:lnTo>
                <a:lnTo>
                  <a:pt x="5005633" y="0"/>
                </a:lnTo>
                <a:lnTo>
                  <a:pt x="9427" y="18853"/>
                </a:lnTo>
                <a:lnTo>
                  <a:pt x="0" y="820132"/>
                </a:lnTo>
                <a:close/>
              </a:path>
            </a:pathLst>
          </a:custGeom>
          <a:blipFill>
            <a:blip r:embed="rId4">
              <a:grayscl/>
              <a:extLst>
                <a:ext uri="{BEBA8EAE-BF5A-486C-A8C5-ECC9F3942E4B}">
                  <a14:imgProps xmlns:a14="http://schemas.microsoft.com/office/drawing/2010/main">
                    <a14:imgLayer r:embed="rId5">
                      <a14:imgEffect>
                        <a14:sharpenSoften amount="100000"/>
                      </a14:imgEffect>
                      <a14:imgEffect>
                        <a14:brightnessContrast contrast="1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0" name="Straight Arrow Connector 29"/>
          <p:cNvCxnSpPr/>
          <p:nvPr/>
        </p:nvCxnSpPr>
        <p:spPr>
          <a:xfrm>
            <a:off x="533400" y="4660613"/>
            <a:ext cx="0" cy="749587"/>
          </a:xfrm>
          <a:prstGeom prst="straightConnector1">
            <a:avLst/>
          </a:prstGeom>
          <a:ln w="38100">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0" y="4051013"/>
            <a:ext cx="2057400" cy="707886"/>
          </a:xfrm>
          <a:prstGeom prst="rect">
            <a:avLst/>
          </a:prstGeom>
          <a:noFill/>
        </p:spPr>
        <p:txBody>
          <a:bodyPr wrap="square" rtlCol="0">
            <a:spAutoFit/>
          </a:bodyPr>
          <a:lstStyle/>
          <a:p>
            <a:r>
              <a:rPr lang="en-US" sz="4000" dirty="0" smtClean="0">
                <a:solidFill>
                  <a:prstClr val="black"/>
                </a:solidFill>
              </a:rPr>
              <a:t>3-5 </a:t>
            </a:r>
            <a:r>
              <a:rPr lang="en-US" sz="4000" dirty="0" err="1" smtClean="0">
                <a:solidFill>
                  <a:prstClr val="black"/>
                </a:solidFill>
              </a:rPr>
              <a:t>ft</a:t>
            </a:r>
            <a:endParaRPr lang="en-US" sz="4000" dirty="0">
              <a:solidFill>
                <a:prstClr val="black"/>
              </a:solidFill>
            </a:endParaRPr>
          </a:p>
        </p:txBody>
      </p:sp>
      <p:sp>
        <p:nvSpPr>
          <p:cNvPr id="6" name="TextBox 5"/>
          <p:cNvSpPr txBox="1"/>
          <p:nvPr/>
        </p:nvSpPr>
        <p:spPr>
          <a:xfrm>
            <a:off x="-76200" y="5334000"/>
            <a:ext cx="3810000" cy="584775"/>
          </a:xfrm>
          <a:prstGeom prst="rect">
            <a:avLst/>
          </a:prstGeom>
          <a:noFill/>
        </p:spPr>
        <p:txBody>
          <a:bodyPr wrap="square" rtlCol="0">
            <a:spAutoFit/>
          </a:bodyPr>
          <a:lstStyle/>
          <a:p>
            <a:r>
              <a:rPr lang="en-US" sz="3200" dirty="0" smtClean="0">
                <a:solidFill>
                  <a:prstClr val="white"/>
                </a:solidFill>
              </a:rPr>
              <a:t>Undercut Depth</a:t>
            </a:r>
            <a:endParaRPr lang="en-US" sz="3200" dirty="0">
              <a:solidFill>
                <a:prstClr val="white"/>
              </a:solidFill>
            </a:endParaRPr>
          </a:p>
        </p:txBody>
      </p:sp>
      <p:sp>
        <p:nvSpPr>
          <p:cNvPr id="38" name="TextBox 37"/>
          <p:cNvSpPr txBox="1"/>
          <p:nvPr/>
        </p:nvSpPr>
        <p:spPr>
          <a:xfrm>
            <a:off x="152400" y="525959"/>
            <a:ext cx="8781854" cy="769441"/>
          </a:xfrm>
          <a:prstGeom prst="rect">
            <a:avLst/>
          </a:prstGeom>
          <a:noFill/>
        </p:spPr>
        <p:txBody>
          <a:bodyPr wrap="square" rtlCol="0">
            <a:spAutoFit/>
          </a:bodyPr>
          <a:lstStyle/>
          <a:p>
            <a:pPr algn="ctr"/>
            <a:r>
              <a:rPr lang="en-US" sz="4400" dirty="0" smtClean="0">
                <a:solidFill>
                  <a:prstClr val="white"/>
                </a:solidFill>
              </a:rPr>
              <a:t> – with Wick Drains</a:t>
            </a:r>
            <a:endParaRPr lang="en-US" sz="4400" dirty="0">
              <a:solidFill>
                <a:prstClr val="white"/>
              </a:solidFill>
            </a:endParaRPr>
          </a:p>
        </p:txBody>
      </p:sp>
      <p:sp>
        <p:nvSpPr>
          <p:cNvPr id="40" name="TextBox 39"/>
          <p:cNvSpPr txBox="1"/>
          <p:nvPr/>
        </p:nvSpPr>
        <p:spPr>
          <a:xfrm>
            <a:off x="5504872" y="4876800"/>
            <a:ext cx="3639128" cy="584775"/>
          </a:xfrm>
          <a:prstGeom prst="rect">
            <a:avLst/>
          </a:prstGeom>
          <a:noFill/>
        </p:spPr>
        <p:txBody>
          <a:bodyPr wrap="square" rtlCol="0">
            <a:spAutoFit/>
          </a:bodyPr>
          <a:lstStyle/>
          <a:p>
            <a:r>
              <a:rPr lang="en-US" sz="3200" dirty="0" smtClean="0">
                <a:solidFill>
                  <a:prstClr val="white"/>
                </a:solidFill>
              </a:rPr>
              <a:t>18” Type E Granular</a:t>
            </a:r>
            <a:endParaRPr lang="en-US" sz="3200" dirty="0">
              <a:solidFill>
                <a:prstClr val="white"/>
              </a:solidFill>
            </a:endParaRPr>
          </a:p>
        </p:txBody>
      </p:sp>
      <p:cxnSp>
        <p:nvCxnSpPr>
          <p:cNvPr id="41" name="Straight Arrow Connector 40"/>
          <p:cNvCxnSpPr>
            <a:stCxn id="40" idx="1"/>
          </p:cNvCxnSpPr>
          <p:nvPr/>
        </p:nvCxnSpPr>
        <p:spPr>
          <a:xfrm flipH="1" flipV="1">
            <a:off x="3927764" y="5019968"/>
            <a:ext cx="1577108" cy="14922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914073" y="4724398"/>
            <a:ext cx="457200" cy="167640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2" name="Straight Connector 41"/>
          <p:cNvCxnSpPr/>
          <p:nvPr/>
        </p:nvCxnSpPr>
        <p:spPr>
          <a:xfrm>
            <a:off x="2914072" y="4724400"/>
            <a:ext cx="0" cy="17549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Freeform 42"/>
          <p:cNvSpPr/>
          <p:nvPr/>
        </p:nvSpPr>
        <p:spPr>
          <a:xfrm>
            <a:off x="2667000" y="6253018"/>
            <a:ext cx="923636" cy="452582"/>
          </a:xfrm>
          <a:custGeom>
            <a:avLst/>
            <a:gdLst>
              <a:gd name="connsiteX0" fmla="*/ 0 w 923636"/>
              <a:gd name="connsiteY0" fmla="*/ 193964 h 452582"/>
              <a:gd name="connsiteX1" fmla="*/ 434109 w 923636"/>
              <a:gd name="connsiteY1" fmla="*/ 184727 h 452582"/>
              <a:gd name="connsiteX2" fmla="*/ 369454 w 923636"/>
              <a:gd name="connsiteY2" fmla="*/ 0 h 452582"/>
              <a:gd name="connsiteX3" fmla="*/ 692727 w 923636"/>
              <a:gd name="connsiteY3" fmla="*/ 452582 h 452582"/>
              <a:gd name="connsiteX4" fmla="*/ 600363 w 923636"/>
              <a:gd name="connsiteY4" fmla="*/ 193964 h 452582"/>
              <a:gd name="connsiteX5" fmla="*/ 923636 w 923636"/>
              <a:gd name="connsiteY5" fmla="*/ 193964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36" h="452582">
                <a:moveTo>
                  <a:pt x="0" y="193964"/>
                </a:moveTo>
                <a:lnTo>
                  <a:pt x="434109" y="184727"/>
                </a:lnTo>
                <a:lnTo>
                  <a:pt x="369454" y="0"/>
                </a:lnTo>
                <a:lnTo>
                  <a:pt x="692727" y="452582"/>
                </a:lnTo>
                <a:lnTo>
                  <a:pt x="600363" y="193964"/>
                </a:lnTo>
                <a:lnTo>
                  <a:pt x="923636" y="193964"/>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cxnSp>
        <p:nvCxnSpPr>
          <p:cNvPr id="44" name="Straight Connector 43"/>
          <p:cNvCxnSpPr/>
          <p:nvPr/>
        </p:nvCxnSpPr>
        <p:spPr>
          <a:xfrm>
            <a:off x="3362036" y="4724400"/>
            <a:ext cx="9237" cy="17549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828472" y="5663625"/>
            <a:ext cx="3352800" cy="584775"/>
          </a:xfrm>
          <a:prstGeom prst="rect">
            <a:avLst/>
          </a:prstGeom>
          <a:noFill/>
        </p:spPr>
        <p:txBody>
          <a:bodyPr wrap="square" rtlCol="0">
            <a:spAutoFit/>
          </a:bodyPr>
          <a:lstStyle/>
          <a:p>
            <a:r>
              <a:rPr lang="en-US" sz="3200" dirty="0" smtClean="0">
                <a:solidFill>
                  <a:prstClr val="white"/>
                </a:solidFill>
              </a:rPr>
              <a:t>Wick drain (TYP)</a:t>
            </a:r>
            <a:endParaRPr lang="en-US" sz="3200" dirty="0">
              <a:solidFill>
                <a:prstClr val="white"/>
              </a:solidFill>
            </a:endParaRPr>
          </a:p>
        </p:txBody>
      </p:sp>
      <p:cxnSp>
        <p:nvCxnSpPr>
          <p:cNvPr id="46" name="Straight Connector 45"/>
          <p:cNvCxnSpPr/>
          <p:nvPr/>
        </p:nvCxnSpPr>
        <p:spPr>
          <a:xfrm>
            <a:off x="2914072" y="47244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5" idx="1"/>
          </p:cNvCxnSpPr>
          <p:nvPr/>
        </p:nvCxnSpPr>
        <p:spPr>
          <a:xfrm flipH="1" flipV="1">
            <a:off x="3142673" y="5587425"/>
            <a:ext cx="685799" cy="368588"/>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a:off x="4461164" y="2425988"/>
            <a:ext cx="1253836" cy="9268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1" idx="1"/>
          </p:cNvCxnSpPr>
          <p:nvPr/>
        </p:nvCxnSpPr>
        <p:spPr>
          <a:xfrm flipH="1" flipV="1">
            <a:off x="3810000" y="41303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485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ODOT’s New Approach</a:t>
            </a:r>
            <a:endParaRPr lang="en-US" sz="3200" dirty="0"/>
          </a:p>
        </p:txBody>
      </p:sp>
      <p:sp>
        <p:nvSpPr>
          <p:cNvPr id="3" name="Content Placeholder 2"/>
          <p:cNvSpPr>
            <a:spLocks noGrp="1"/>
          </p:cNvSpPr>
          <p:nvPr>
            <p:ph idx="1"/>
          </p:nvPr>
        </p:nvSpPr>
        <p:spPr/>
        <p:txBody>
          <a:bodyPr>
            <a:normAutofit/>
          </a:bodyPr>
          <a:lstStyle/>
          <a:p>
            <a:pPr marL="0" indent="0">
              <a:buNone/>
            </a:pPr>
            <a:r>
              <a:rPr lang="en-US" sz="2400" u="sng" dirty="0" smtClean="0"/>
              <a:t>look to the future by</a:t>
            </a:r>
            <a:r>
              <a:rPr lang="en-US" sz="2400" dirty="0" smtClean="0"/>
              <a:t>:</a:t>
            </a:r>
          </a:p>
          <a:p>
            <a:r>
              <a:rPr lang="en-US" sz="2400" dirty="0" smtClean="0"/>
              <a:t>Being consistent</a:t>
            </a:r>
          </a:p>
          <a:p>
            <a:r>
              <a:rPr lang="en-US" sz="2400" dirty="0" smtClean="0"/>
              <a:t>Ensuring all VECP’s submitted get due consideration</a:t>
            </a:r>
          </a:p>
          <a:p>
            <a:r>
              <a:rPr lang="en-US" sz="2400" dirty="0" smtClean="0"/>
              <a:t>Timely review, final disposition, implementation, and documentation of VECPs:</a:t>
            </a:r>
          </a:p>
          <a:p>
            <a:pPr lvl="1">
              <a:buFont typeface="Arial" pitchFamily="34" charset="0"/>
              <a:buChar char="•"/>
            </a:pPr>
            <a:r>
              <a:rPr lang="en-US" sz="2400" dirty="0" smtClean="0"/>
              <a:t>tracks all VECPs</a:t>
            </a:r>
          </a:p>
          <a:p>
            <a:pPr lvl="1">
              <a:buFont typeface="Arial" pitchFamily="34" charset="0"/>
              <a:buChar char="•"/>
            </a:pPr>
            <a:r>
              <a:rPr lang="en-US" sz="2400" dirty="0" smtClean="0"/>
              <a:t>Monitor, analyze and disseminate the results of all the VECPs implemented.</a:t>
            </a:r>
          </a:p>
          <a:p>
            <a:endParaRPr lang="en-US" sz="2400" dirty="0"/>
          </a:p>
          <a:p>
            <a:endParaRPr lang="en-US" sz="2400" dirty="0"/>
          </a:p>
        </p:txBody>
      </p:sp>
    </p:spTree>
    <p:extLst>
      <p:ext uri="{BB962C8B-B14F-4D97-AF65-F5344CB8AC3E}">
        <p14:creationId xmlns:p14="http://schemas.microsoft.com/office/powerpoint/2010/main" val="237488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Final VECP Proposal  SUM 467(06)</a:t>
            </a:r>
            <a:endParaRPr lang="en-US" sz="3600" b="1" dirty="0"/>
          </a:p>
        </p:txBody>
      </p:sp>
      <p:sp>
        <p:nvSpPr>
          <p:cNvPr id="3" name="Content Placeholder 2"/>
          <p:cNvSpPr>
            <a:spLocks noGrp="1"/>
          </p:cNvSpPr>
          <p:nvPr>
            <p:ph idx="1"/>
          </p:nvPr>
        </p:nvSpPr>
        <p:spPr>
          <a:xfrm>
            <a:off x="381000" y="1524000"/>
            <a:ext cx="8229600" cy="4525963"/>
          </a:xfrm>
        </p:spPr>
        <p:txBody>
          <a:bodyPr/>
          <a:lstStyle/>
          <a:p>
            <a:pPr marL="0" indent="0">
              <a:buNone/>
            </a:pPr>
            <a:r>
              <a:rPr lang="en-US" sz="2400" b="1" dirty="0" smtClean="0"/>
              <a:t>Modifies the embankment subgrade improvement plan and pavement subgrade improvement plan</a:t>
            </a:r>
          </a:p>
          <a:p>
            <a:pPr marL="0" indent="0">
              <a:buNone/>
            </a:pPr>
            <a:endParaRPr lang="en-US" sz="2400" dirty="0"/>
          </a:p>
          <a:p>
            <a:pPr marL="0" indent="0">
              <a:buNone/>
            </a:pPr>
            <a:r>
              <a:rPr lang="en-US" sz="2400" b="1" dirty="0" smtClean="0"/>
              <a:t>Replace the total thickness of granular with reduced thickness and layers of fabrics and grids</a:t>
            </a:r>
            <a:r>
              <a:rPr lang="en-US" sz="2400" dirty="0" smtClean="0"/>
              <a:t>.</a:t>
            </a:r>
          </a:p>
          <a:p>
            <a:pPr marL="0" indent="0">
              <a:buNone/>
            </a:pPr>
            <a:endParaRPr lang="en-US" sz="2400" dirty="0"/>
          </a:p>
          <a:p>
            <a:pPr marL="0" indent="0">
              <a:buNone/>
            </a:pPr>
            <a:r>
              <a:rPr lang="en-US" sz="2400" b="1" dirty="0" smtClean="0"/>
              <a:t>Raises elevation of drainage layer to allow more positive drainage</a:t>
            </a:r>
          </a:p>
          <a:p>
            <a:pPr marL="0" indent="0">
              <a:buNone/>
            </a:pPr>
            <a:endParaRPr lang="en-US" sz="2400" dirty="0" smtClean="0"/>
          </a:p>
          <a:p>
            <a:pPr marL="0" indent="0">
              <a:buNone/>
            </a:pPr>
            <a:r>
              <a:rPr lang="en-US" sz="2400" dirty="0" smtClean="0"/>
              <a:t>            7 embankment scenarios</a:t>
            </a:r>
          </a:p>
          <a:p>
            <a:pPr marL="0" indent="0">
              <a:buNone/>
            </a:pPr>
            <a:r>
              <a:rPr lang="en-US" sz="2400" dirty="0" smtClean="0"/>
              <a:t>            2 pavement scenarios</a:t>
            </a:r>
          </a:p>
          <a:p>
            <a:pPr marL="0" indent="0">
              <a:buNone/>
            </a:pPr>
            <a:endParaRPr lang="en-US" sz="2400" dirty="0"/>
          </a:p>
        </p:txBody>
      </p:sp>
    </p:spTree>
    <p:extLst>
      <p:ext uri="{BB962C8B-B14F-4D97-AF65-F5344CB8AC3E}">
        <p14:creationId xmlns:p14="http://schemas.microsoft.com/office/powerpoint/2010/main" val="1586419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VECP Proposal</a:t>
            </a:r>
            <a:endParaRPr lang="en-US" dirty="0"/>
          </a:p>
        </p:txBody>
      </p:sp>
      <p:sp>
        <p:nvSpPr>
          <p:cNvPr id="3" name="Content Placeholder 2"/>
          <p:cNvSpPr>
            <a:spLocks noGrp="1"/>
          </p:cNvSpPr>
          <p:nvPr>
            <p:ph idx="1"/>
          </p:nvPr>
        </p:nvSpPr>
        <p:spPr/>
        <p:txBody>
          <a:bodyPr/>
          <a:lstStyle/>
          <a:p>
            <a:r>
              <a:rPr lang="en-US" sz="2800" b="1" dirty="0" smtClean="0"/>
              <a:t>Fabric on bottom of undercuts prevents contamination of drainage layer</a:t>
            </a:r>
          </a:p>
          <a:p>
            <a:endParaRPr lang="en-US" sz="2800" b="1" dirty="0"/>
          </a:p>
          <a:p>
            <a:r>
              <a:rPr lang="en-US" sz="2800" b="1" dirty="0" smtClean="0"/>
              <a:t>Grid supplier </a:t>
            </a:r>
            <a:r>
              <a:rPr lang="en-US" sz="2800" b="1" dirty="0" err="1" smtClean="0"/>
              <a:t>Contech</a:t>
            </a:r>
            <a:r>
              <a:rPr lang="en-US" sz="2800" b="1" dirty="0" smtClean="0"/>
              <a:t>- fabric does not reduce structural properties of the grid</a:t>
            </a:r>
          </a:p>
          <a:p>
            <a:endParaRPr lang="en-US" sz="2800" b="1" dirty="0" smtClean="0"/>
          </a:p>
          <a:p>
            <a:r>
              <a:rPr lang="en-US" sz="2800" b="1" dirty="0" smtClean="0"/>
              <a:t>Wick drains outlet in higher drainage level</a:t>
            </a:r>
          </a:p>
          <a:p>
            <a:endParaRPr lang="en-US" sz="2800" b="1" dirty="0" smtClean="0"/>
          </a:p>
          <a:p>
            <a:r>
              <a:rPr lang="en-US" sz="2800" b="1" dirty="0" smtClean="0"/>
              <a:t>Improvement below MSE walls changed to sand to prevent piping into stabilized materials</a:t>
            </a:r>
            <a:endParaRPr lang="en-US" sz="2800" b="1" dirty="0"/>
          </a:p>
        </p:txBody>
      </p:sp>
    </p:spTree>
    <p:extLst>
      <p:ext uri="{BB962C8B-B14F-4D97-AF65-F5344CB8AC3E}">
        <p14:creationId xmlns:p14="http://schemas.microsoft.com/office/powerpoint/2010/main" val="234475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77083492"/>
              </p:ext>
            </p:extLst>
          </p:nvPr>
        </p:nvGraphicFramePr>
        <p:xfrm>
          <a:off x="228600" y="457200"/>
          <a:ext cx="8686800" cy="2000888"/>
        </p:xfrm>
        <a:graphic>
          <a:graphicData uri="http://schemas.openxmlformats.org/drawingml/2006/table">
            <a:tbl>
              <a:tblPr firstRow="1" bandRow="1">
                <a:tableStyleId>{85BE263C-DBD7-4A20-BB59-AAB30ACAA65A}</a:tableStyleId>
              </a:tblPr>
              <a:tblGrid>
                <a:gridCol w="742950"/>
                <a:gridCol w="3829050"/>
                <a:gridCol w="685800"/>
                <a:gridCol w="1600200"/>
                <a:gridCol w="1828800"/>
              </a:tblGrid>
              <a:tr h="457200">
                <a:tc>
                  <a:txBody>
                    <a:bodyPr/>
                    <a:lstStyle/>
                    <a:p>
                      <a:r>
                        <a:rPr lang="en-US" dirty="0" smtClean="0"/>
                        <a:t>Item</a:t>
                      </a:r>
                      <a:r>
                        <a:rPr lang="en-US" baseline="0" dirty="0" smtClean="0"/>
                        <a:t> </a:t>
                      </a:r>
                      <a:endParaRPr lang="en-US" dirty="0"/>
                    </a:p>
                  </a:txBody>
                  <a:tcPr/>
                </a:tc>
                <a:tc>
                  <a:txBody>
                    <a:bodyPr/>
                    <a:lstStyle/>
                    <a:p>
                      <a:r>
                        <a:rPr lang="en-US" dirty="0" smtClean="0"/>
                        <a:t>Description</a:t>
                      </a:r>
                      <a:endParaRPr lang="en-US" dirty="0"/>
                    </a:p>
                  </a:txBody>
                  <a:tcPr/>
                </a:tc>
                <a:tc>
                  <a:txBody>
                    <a:bodyPr/>
                    <a:lstStyle/>
                    <a:p>
                      <a:r>
                        <a:rPr lang="en-US" dirty="0" smtClean="0"/>
                        <a:t>Unit</a:t>
                      </a:r>
                      <a:endParaRPr lang="en-US" dirty="0"/>
                    </a:p>
                  </a:txBody>
                  <a:tcPr/>
                </a:tc>
                <a:tc>
                  <a:txBody>
                    <a:bodyPr/>
                    <a:lstStyle/>
                    <a:p>
                      <a:pPr algn="ctr"/>
                      <a:r>
                        <a:rPr lang="en-US" dirty="0" smtClean="0"/>
                        <a:t>Quantity</a:t>
                      </a:r>
                      <a:endParaRPr lang="en-US" dirty="0"/>
                    </a:p>
                  </a:txBody>
                  <a:tcPr/>
                </a:tc>
                <a:tc>
                  <a:txBody>
                    <a:bodyPr/>
                    <a:lstStyle/>
                    <a:p>
                      <a:pPr algn="ctr"/>
                      <a:r>
                        <a:rPr lang="en-US" dirty="0" smtClean="0"/>
                        <a:t>Total</a:t>
                      </a:r>
                      <a:endParaRPr lang="en-US" dirty="0"/>
                    </a:p>
                  </a:txBody>
                  <a:tcPr/>
                </a:tc>
              </a:tr>
              <a:tr h="385922">
                <a:tc>
                  <a:txBody>
                    <a:bodyPr/>
                    <a:lstStyle/>
                    <a:p>
                      <a:r>
                        <a:rPr lang="en-US" dirty="0" smtClean="0"/>
                        <a:t>203</a:t>
                      </a:r>
                      <a:endParaRPr lang="en-US" dirty="0"/>
                    </a:p>
                  </a:txBody>
                  <a:tcPr/>
                </a:tc>
                <a:tc>
                  <a:txBody>
                    <a:bodyPr/>
                    <a:lstStyle/>
                    <a:p>
                      <a:r>
                        <a:rPr lang="en-US" dirty="0" smtClean="0"/>
                        <a:t>Embankment</a:t>
                      </a:r>
                      <a:endParaRPr lang="en-US" dirty="0"/>
                    </a:p>
                  </a:txBody>
                  <a:tcPr/>
                </a:tc>
                <a:tc>
                  <a:txBody>
                    <a:bodyPr/>
                    <a:lstStyle/>
                    <a:p>
                      <a:pPr algn="ctr"/>
                      <a:r>
                        <a:rPr lang="en-US" dirty="0" smtClean="0"/>
                        <a:t>CY</a:t>
                      </a:r>
                      <a:endParaRPr lang="en-US" dirty="0"/>
                    </a:p>
                  </a:txBody>
                  <a:tcPr/>
                </a:tc>
                <a:tc>
                  <a:txBody>
                    <a:bodyPr/>
                    <a:lstStyle/>
                    <a:p>
                      <a:pPr algn="ctr"/>
                      <a:r>
                        <a:rPr lang="en-US" dirty="0" smtClean="0"/>
                        <a:t>28,092</a:t>
                      </a:r>
                      <a:endParaRPr lang="en-US" dirty="0"/>
                    </a:p>
                  </a:txBody>
                  <a:tcPr/>
                </a:tc>
                <a:tc>
                  <a:txBody>
                    <a:bodyPr/>
                    <a:lstStyle/>
                    <a:p>
                      <a:pPr algn="r"/>
                      <a:r>
                        <a:rPr lang="en-US" dirty="0" smtClean="0"/>
                        <a:t>$   (268,278.60)</a:t>
                      </a:r>
                      <a:endParaRPr lang="en-US" dirty="0"/>
                    </a:p>
                  </a:txBody>
                  <a:tcPr/>
                </a:tc>
              </a:tr>
              <a:tr h="385922">
                <a:tc>
                  <a:txBody>
                    <a:bodyPr/>
                    <a:lstStyle/>
                    <a:p>
                      <a:r>
                        <a:rPr lang="en-US" dirty="0" smtClean="0"/>
                        <a:t>204</a:t>
                      </a:r>
                      <a:endParaRPr lang="en-US" dirty="0"/>
                    </a:p>
                  </a:txBody>
                  <a:tcPr/>
                </a:tc>
                <a:tc>
                  <a:txBody>
                    <a:bodyPr/>
                    <a:lstStyle/>
                    <a:p>
                      <a:r>
                        <a:rPr lang="en-US" dirty="0" smtClean="0"/>
                        <a:t>Excavation of Subgrade</a:t>
                      </a:r>
                      <a:endParaRPr lang="en-US" dirty="0"/>
                    </a:p>
                  </a:txBody>
                  <a:tcPr/>
                </a:tc>
                <a:tc>
                  <a:txBody>
                    <a:bodyPr/>
                    <a:lstStyle/>
                    <a:p>
                      <a:pPr algn="ctr"/>
                      <a:r>
                        <a:rPr lang="en-US" dirty="0" smtClean="0"/>
                        <a:t>CY</a:t>
                      </a:r>
                      <a:endParaRPr lang="en-US" dirty="0"/>
                    </a:p>
                  </a:txBody>
                  <a:tcPr/>
                </a:tc>
                <a:tc>
                  <a:txBody>
                    <a:bodyPr/>
                    <a:lstStyle/>
                    <a:p>
                      <a:pPr algn="ctr"/>
                      <a:r>
                        <a:rPr lang="en-US" dirty="0" smtClean="0"/>
                        <a:t>100,689</a:t>
                      </a:r>
                      <a:endParaRPr lang="en-US" dirty="0"/>
                    </a:p>
                  </a:txBody>
                  <a:tcPr/>
                </a:tc>
                <a:tc>
                  <a:txBody>
                    <a:bodyPr/>
                    <a:lstStyle/>
                    <a:p>
                      <a:pPr algn="r"/>
                      <a:r>
                        <a:rPr lang="en-US" dirty="0" smtClean="0"/>
                        <a:t>$   (662,533.62)</a:t>
                      </a:r>
                      <a:endParaRPr lang="en-US" dirty="0"/>
                    </a:p>
                  </a:txBody>
                  <a:tcPr/>
                </a:tc>
              </a:tr>
              <a:tr h="385922">
                <a:tc>
                  <a:txBody>
                    <a:bodyPr/>
                    <a:lstStyle/>
                    <a:p>
                      <a:r>
                        <a:rPr lang="en-US" dirty="0" smtClean="0"/>
                        <a:t>204</a:t>
                      </a:r>
                      <a:endParaRPr lang="en-US" dirty="0"/>
                    </a:p>
                  </a:txBody>
                  <a:tcPr/>
                </a:tc>
                <a:tc>
                  <a:txBody>
                    <a:bodyPr/>
                    <a:lstStyle/>
                    <a:p>
                      <a:r>
                        <a:rPr lang="en-US" dirty="0" smtClean="0"/>
                        <a:t>Granular Material, Type D, APP</a:t>
                      </a:r>
                      <a:endParaRPr lang="en-US" dirty="0"/>
                    </a:p>
                  </a:txBody>
                  <a:tcPr/>
                </a:tc>
                <a:tc>
                  <a:txBody>
                    <a:bodyPr/>
                    <a:lstStyle/>
                    <a:p>
                      <a:pPr algn="ctr"/>
                      <a:r>
                        <a:rPr lang="en-US" dirty="0" smtClean="0"/>
                        <a:t>CY</a:t>
                      </a:r>
                      <a:endParaRPr lang="en-US" dirty="0"/>
                    </a:p>
                  </a:txBody>
                  <a:tcPr/>
                </a:tc>
                <a:tc>
                  <a:txBody>
                    <a:bodyPr/>
                    <a:lstStyle/>
                    <a:p>
                      <a:pPr algn="ctr"/>
                      <a:r>
                        <a:rPr lang="en-US" dirty="0" smtClean="0"/>
                        <a:t>112,285</a:t>
                      </a:r>
                      <a:endParaRPr lang="en-US" dirty="0"/>
                    </a:p>
                  </a:txBody>
                  <a:tcPr/>
                </a:tc>
                <a:tc>
                  <a:txBody>
                    <a:bodyPr/>
                    <a:lstStyle/>
                    <a:p>
                      <a:pPr algn="r"/>
                      <a:r>
                        <a:rPr lang="en-US" dirty="0" smtClean="0"/>
                        <a:t>$(2,739,754.00)</a:t>
                      </a:r>
                      <a:endParaRPr lang="en-US" dirty="0"/>
                    </a:p>
                  </a:txBody>
                  <a:tcPr/>
                </a:tc>
              </a:tr>
              <a:tr h="385922">
                <a:tc>
                  <a:txBody>
                    <a:bodyPr/>
                    <a:lstStyle/>
                    <a:p>
                      <a:r>
                        <a:rPr lang="en-US" dirty="0" smtClean="0"/>
                        <a:t>204</a:t>
                      </a:r>
                      <a:endParaRPr lang="en-US" dirty="0"/>
                    </a:p>
                  </a:txBody>
                  <a:tcPr/>
                </a:tc>
                <a:tc>
                  <a:txBody>
                    <a:bodyPr/>
                    <a:lstStyle/>
                    <a:p>
                      <a:r>
                        <a:rPr lang="en-US" dirty="0" smtClean="0"/>
                        <a:t>Granular Material,</a:t>
                      </a:r>
                      <a:r>
                        <a:rPr lang="en-US" baseline="0" dirty="0" smtClean="0"/>
                        <a:t> Type E, APP </a:t>
                      </a:r>
                      <a:endParaRPr lang="en-US" dirty="0"/>
                    </a:p>
                  </a:txBody>
                  <a:tcPr/>
                </a:tc>
                <a:tc>
                  <a:txBody>
                    <a:bodyPr/>
                    <a:lstStyle/>
                    <a:p>
                      <a:pPr algn="ctr"/>
                      <a:r>
                        <a:rPr lang="en-US" dirty="0" smtClean="0"/>
                        <a:t>CY</a:t>
                      </a:r>
                      <a:endParaRPr lang="en-US" dirty="0"/>
                    </a:p>
                  </a:txBody>
                  <a:tcPr/>
                </a:tc>
                <a:tc>
                  <a:txBody>
                    <a:bodyPr/>
                    <a:lstStyle/>
                    <a:p>
                      <a:pPr algn="ctr"/>
                      <a:r>
                        <a:rPr lang="en-US" dirty="0" smtClean="0"/>
                        <a:t>22,648</a:t>
                      </a:r>
                      <a:endParaRPr lang="en-US" dirty="0"/>
                    </a:p>
                  </a:txBody>
                  <a:tcPr/>
                </a:tc>
                <a:tc>
                  <a:txBody>
                    <a:bodyPr/>
                    <a:lstStyle/>
                    <a:p>
                      <a:pPr algn="r"/>
                      <a:r>
                        <a:rPr lang="en-US" dirty="0" smtClean="0"/>
                        <a:t>$   (612,175.44)</a:t>
                      </a:r>
                      <a:endParaRPr lang="en-US" dirty="0"/>
                    </a:p>
                  </a:txBody>
                  <a:tcPr/>
                </a:tc>
              </a:tr>
            </a:tbl>
          </a:graphicData>
        </a:graphic>
      </p:graphicFrame>
      <p:sp>
        <p:nvSpPr>
          <p:cNvPr id="5" name="TextBox 4"/>
          <p:cNvSpPr txBox="1"/>
          <p:nvPr/>
        </p:nvSpPr>
        <p:spPr>
          <a:xfrm>
            <a:off x="228600" y="-76200"/>
            <a:ext cx="4876800" cy="584775"/>
          </a:xfrm>
          <a:prstGeom prst="rect">
            <a:avLst/>
          </a:prstGeom>
          <a:noFill/>
        </p:spPr>
        <p:txBody>
          <a:bodyPr wrap="square" rtlCol="0">
            <a:spAutoFit/>
          </a:bodyPr>
          <a:lstStyle/>
          <a:p>
            <a:r>
              <a:rPr lang="en-US" sz="3200" dirty="0" smtClean="0">
                <a:solidFill>
                  <a:srgbClr val="000000"/>
                </a:solidFill>
              </a:rPr>
              <a:t>Non-Performed Items</a:t>
            </a:r>
            <a:endParaRPr lang="en-US" sz="3200" dirty="0">
              <a:solidFill>
                <a:srgbClr val="000000"/>
              </a:solidFill>
            </a:endParaRPr>
          </a:p>
        </p:txBody>
      </p:sp>
      <p:sp>
        <p:nvSpPr>
          <p:cNvPr id="6" name="TextBox 5"/>
          <p:cNvSpPr txBox="1"/>
          <p:nvPr/>
        </p:nvSpPr>
        <p:spPr>
          <a:xfrm>
            <a:off x="6553200" y="2438400"/>
            <a:ext cx="2514600" cy="461665"/>
          </a:xfrm>
          <a:prstGeom prst="rect">
            <a:avLst/>
          </a:prstGeom>
          <a:noFill/>
        </p:spPr>
        <p:txBody>
          <a:bodyPr wrap="square" rtlCol="0">
            <a:spAutoFit/>
          </a:bodyPr>
          <a:lstStyle/>
          <a:p>
            <a:r>
              <a:rPr lang="en-US" sz="2400" b="1" dirty="0" smtClean="0">
                <a:solidFill>
                  <a:srgbClr val="000000"/>
                </a:solidFill>
              </a:rPr>
              <a:t>$  (4,282.741.66)</a:t>
            </a:r>
            <a:endParaRPr lang="en-US" sz="2400" b="1" dirty="0">
              <a:solidFill>
                <a:srgbClr val="0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00564456"/>
              </p:ext>
            </p:extLst>
          </p:nvPr>
        </p:nvGraphicFramePr>
        <p:xfrm>
          <a:off x="228600" y="3104512"/>
          <a:ext cx="8686800" cy="3087376"/>
        </p:xfrm>
        <a:graphic>
          <a:graphicData uri="http://schemas.openxmlformats.org/drawingml/2006/table">
            <a:tbl>
              <a:tblPr firstRow="1" bandRow="1">
                <a:tableStyleId>{85BE263C-DBD7-4A20-BB59-AAB30ACAA65A}</a:tableStyleId>
              </a:tblPr>
              <a:tblGrid>
                <a:gridCol w="742950"/>
                <a:gridCol w="3829050"/>
                <a:gridCol w="685800"/>
                <a:gridCol w="1600200"/>
                <a:gridCol w="1828800"/>
              </a:tblGrid>
              <a:tr h="385922">
                <a:tc>
                  <a:txBody>
                    <a:bodyPr/>
                    <a:lstStyle/>
                    <a:p>
                      <a:r>
                        <a:rPr lang="en-US" b="0" dirty="0" smtClean="0">
                          <a:solidFill>
                            <a:schemeClr val="tx1"/>
                          </a:solidFill>
                        </a:rPr>
                        <a:t>203</a:t>
                      </a:r>
                      <a:endParaRPr lang="en-US" b="0" dirty="0">
                        <a:solidFill>
                          <a:schemeClr val="tx1"/>
                        </a:solidFill>
                      </a:endParaRPr>
                    </a:p>
                  </a:txBody>
                  <a:tcPr>
                    <a:solidFill>
                      <a:schemeClr val="bg1"/>
                    </a:solidFill>
                  </a:tcPr>
                </a:tc>
                <a:tc>
                  <a:txBody>
                    <a:bodyPr/>
                    <a:lstStyle/>
                    <a:p>
                      <a:r>
                        <a:rPr lang="en-US" b="0" dirty="0" smtClean="0">
                          <a:solidFill>
                            <a:schemeClr val="tx1"/>
                          </a:solidFill>
                        </a:rPr>
                        <a:t>Wick Drains w/o Predrilling</a:t>
                      </a:r>
                      <a:endParaRPr lang="en-US" b="0" dirty="0">
                        <a:solidFill>
                          <a:schemeClr val="tx1"/>
                        </a:solidFill>
                      </a:endParaRPr>
                    </a:p>
                  </a:txBody>
                  <a:tcPr>
                    <a:solidFill>
                      <a:schemeClr val="bg1"/>
                    </a:solidFill>
                  </a:tcPr>
                </a:tc>
                <a:tc>
                  <a:txBody>
                    <a:bodyPr/>
                    <a:lstStyle/>
                    <a:p>
                      <a:pPr algn="ctr"/>
                      <a:r>
                        <a:rPr lang="en-US" b="0" dirty="0" smtClean="0">
                          <a:solidFill>
                            <a:schemeClr val="tx1"/>
                          </a:solidFill>
                        </a:rPr>
                        <a:t>FT</a:t>
                      </a:r>
                      <a:endParaRPr lang="en-US" b="0" dirty="0">
                        <a:solidFill>
                          <a:schemeClr val="tx1"/>
                        </a:solidFill>
                      </a:endParaRPr>
                    </a:p>
                  </a:txBody>
                  <a:tcPr>
                    <a:solidFill>
                      <a:schemeClr val="bg1"/>
                    </a:solidFill>
                  </a:tcPr>
                </a:tc>
                <a:tc>
                  <a:txBody>
                    <a:bodyPr/>
                    <a:lstStyle/>
                    <a:p>
                      <a:pPr algn="ctr"/>
                      <a:r>
                        <a:rPr lang="en-US" b="0" dirty="0" smtClean="0">
                          <a:solidFill>
                            <a:schemeClr val="tx1"/>
                          </a:solidFill>
                        </a:rPr>
                        <a:t>19,069</a:t>
                      </a:r>
                      <a:endParaRPr lang="en-US" b="0" dirty="0">
                        <a:solidFill>
                          <a:schemeClr val="tx1"/>
                        </a:solidFill>
                      </a:endParaRPr>
                    </a:p>
                  </a:txBody>
                  <a:tcPr>
                    <a:solidFill>
                      <a:schemeClr val="bg1"/>
                    </a:solidFill>
                  </a:tcPr>
                </a:tc>
                <a:tc>
                  <a:txBody>
                    <a:bodyPr/>
                    <a:lstStyle/>
                    <a:p>
                      <a:pPr algn="r"/>
                      <a:r>
                        <a:rPr lang="en-US" b="0" dirty="0" smtClean="0">
                          <a:solidFill>
                            <a:schemeClr val="tx1"/>
                          </a:solidFill>
                        </a:rPr>
                        <a:t>$        9,343.81</a:t>
                      </a:r>
                      <a:endParaRPr lang="en-US" b="0" dirty="0">
                        <a:solidFill>
                          <a:schemeClr val="tx1"/>
                        </a:solidFill>
                      </a:endParaRPr>
                    </a:p>
                  </a:txBody>
                  <a:tcPr>
                    <a:solidFill>
                      <a:schemeClr val="bg1"/>
                    </a:solidFill>
                  </a:tcPr>
                </a:tc>
              </a:tr>
              <a:tr h="385922">
                <a:tc>
                  <a:txBody>
                    <a:bodyPr/>
                    <a:lstStyle/>
                    <a:p>
                      <a:r>
                        <a:rPr lang="en-US" dirty="0" smtClean="0"/>
                        <a:t>204</a:t>
                      </a:r>
                      <a:endParaRPr lang="en-US" dirty="0"/>
                    </a:p>
                  </a:txBody>
                  <a:tcPr/>
                </a:tc>
                <a:tc>
                  <a:txBody>
                    <a:bodyPr/>
                    <a:lstStyle/>
                    <a:p>
                      <a:r>
                        <a:rPr lang="en-US" dirty="0" smtClean="0"/>
                        <a:t>Granular Material, Type B</a:t>
                      </a:r>
                      <a:endParaRPr lang="en-US" dirty="0"/>
                    </a:p>
                  </a:txBody>
                  <a:tcPr/>
                </a:tc>
                <a:tc>
                  <a:txBody>
                    <a:bodyPr/>
                    <a:lstStyle/>
                    <a:p>
                      <a:pPr algn="ctr"/>
                      <a:r>
                        <a:rPr lang="en-US" dirty="0" smtClean="0"/>
                        <a:t>CY</a:t>
                      </a:r>
                      <a:endParaRPr lang="en-US" dirty="0"/>
                    </a:p>
                  </a:txBody>
                  <a:tcPr/>
                </a:tc>
                <a:tc>
                  <a:txBody>
                    <a:bodyPr/>
                    <a:lstStyle/>
                    <a:p>
                      <a:pPr algn="ctr"/>
                      <a:r>
                        <a:rPr lang="en-US" dirty="0" smtClean="0"/>
                        <a:t>18,112</a:t>
                      </a:r>
                      <a:endParaRPr lang="en-US" dirty="0"/>
                    </a:p>
                  </a:txBody>
                  <a:tcPr/>
                </a:tc>
                <a:tc>
                  <a:txBody>
                    <a:bodyPr/>
                    <a:lstStyle/>
                    <a:p>
                      <a:pPr algn="r"/>
                      <a:r>
                        <a:rPr lang="en-US" dirty="0" smtClean="0"/>
                        <a:t>$    312,432.00</a:t>
                      </a:r>
                      <a:endParaRPr lang="en-US" dirty="0"/>
                    </a:p>
                  </a:txBody>
                  <a:tcPr/>
                </a:tc>
              </a:tr>
              <a:tr h="385922">
                <a:tc>
                  <a:txBody>
                    <a:bodyPr/>
                    <a:lstStyle/>
                    <a:p>
                      <a:r>
                        <a:rPr lang="en-US" dirty="0" smtClean="0"/>
                        <a:t>204</a:t>
                      </a:r>
                      <a:endParaRPr lang="en-US" dirty="0"/>
                    </a:p>
                  </a:txBody>
                  <a:tcPr/>
                </a:tc>
                <a:tc>
                  <a:txBody>
                    <a:bodyPr/>
                    <a:lstStyle/>
                    <a:p>
                      <a:r>
                        <a:rPr lang="en-US" dirty="0" smtClean="0"/>
                        <a:t>Geotextile Fabric</a:t>
                      </a:r>
                      <a:endParaRPr lang="en-US" dirty="0"/>
                    </a:p>
                  </a:txBody>
                  <a:tcPr/>
                </a:tc>
                <a:tc>
                  <a:txBody>
                    <a:bodyPr/>
                    <a:lstStyle/>
                    <a:p>
                      <a:pPr algn="ctr"/>
                      <a:r>
                        <a:rPr lang="en-US" dirty="0" smtClean="0"/>
                        <a:t>SY</a:t>
                      </a:r>
                      <a:endParaRPr lang="en-US" dirty="0"/>
                    </a:p>
                  </a:txBody>
                  <a:tcPr/>
                </a:tc>
                <a:tc>
                  <a:txBody>
                    <a:bodyPr/>
                    <a:lstStyle/>
                    <a:p>
                      <a:pPr algn="ctr"/>
                      <a:r>
                        <a:rPr lang="en-US" dirty="0" smtClean="0"/>
                        <a:t>102,596</a:t>
                      </a:r>
                      <a:endParaRPr lang="en-US" dirty="0"/>
                    </a:p>
                  </a:txBody>
                  <a:tcPr/>
                </a:tc>
                <a:tc>
                  <a:txBody>
                    <a:bodyPr/>
                    <a:lstStyle/>
                    <a:p>
                      <a:pPr algn="r"/>
                      <a:r>
                        <a:rPr lang="en-US" dirty="0" smtClean="0"/>
                        <a:t>$    112,855.50</a:t>
                      </a:r>
                      <a:endParaRPr lang="en-US" dirty="0"/>
                    </a:p>
                  </a:txBody>
                  <a:tcPr/>
                </a:tc>
              </a:tr>
              <a:tr h="385922">
                <a:tc>
                  <a:txBody>
                    <a:bodyPr/>
                    <a:lstStyle/>
                    <a:p>
                      <a:r>
                        <a:rPr lang="en-US" dirty="0" smtClean="0"/>
                        <a:t>304 </a:t>
                      </a:r>
                      <a:endParaRPr lang="en-US" dirty="0"/>
                    </a:p>
                  </a:txBody>
                  <a:tcPr/>
                </a:tc>
                <a:tc>
                  <a:txBody>
                    <a:bodyPr/>
                    <a:lstStyle/>
                    <a:p>
                      <a:r>
                        <a:rPr lang="en-US" dirty="0" smtClean="0"/>
                        <a:t>Aggregate Base</a:t>
                      </a:r>
                      <a:endParaRPr lang="en-US" dirty="0"/>
                    </a:p>
                  </a:txBody>
                  <a:tcPr/>
                </a:tc>
                <a:tc>
                  <a:txBody>
                    <a:bodyPr/>
                    <a:lstStyle/>
                    <a:p>
                      <a:pPr algn="ctr"/>
                      <a:r>
                        <a:rPr lang="en-US" dirty="0" smtClean="0"/>
                        <a:t>CY</a:t>
                      </a:r>
                      <a:endParaRPr lang="en-US" dirty="0"/>
                    </a:p>
                  </a:txBody>
                  <a:tcPr/>
                </a:tc>
                <a:tc>
                  <a:txBody>
                    <a:bodyPr/>
                    <a:lstStyle/>
                    <a:p>
                      <a:pPr algn="ctr"/>
                      <a:r>
                        <a:rPr lang="en-US" dirty="0" smtClean="0"/>
                        <a:t>685</a:t>
                      </a:r>
                      <a:endParaRPr lang="en-US" dirty="0"/>
                    </a:p>
                  </a:txBody>
                  <a:tcPr/>
                </a:tc>
                <a:tc>
                  <a:txBody>
                    <a:bodyPr/>
                    <a:lstStyle/>
                    <a:p>
                      <a:pPr algn="r"/>
                      <a:r>
                        <a:rPr lang="en-US" dirty="0" smtClean="0"/>
                        <a:t>$      26,030.00</a:t>
                      </a:r>
                      <a:endParaRPr lang="en-US" dirty="0"/>
                    </a:p>
                  </a:txBody>
                  <a:tcPr/>
                </a:tc>
              </a:tr>
              <a:tr h="385922">
                <a:tc>
                  <a:txBody>
                    <a:bodyPr/>
                    <a:lstStyle/>
                    <a:p>
                      <a:r>
                        <a:rPr lang="en-US" dirty="0" smtClean="0"/>
                        <a:t>204</a:t>
                      </a:r>
                      <a:endParaRPr lang="en-US" dirty="0"/>
                    </a:p>
                  </a:txBody>
                  <a:tcPr/>
                </a:tc>
                <a:tc>
                  <a:txBody>
                    <a:bodyPr/>
                    <a:lstStyle/>
                    <a:p>
                      <a:r>
                        <a:rPr lang="en-US" dirty="0" smtClean="0"/>
                        <a:t>Granular Material, Type C</a:t>
                      </a:r>
                      <a:endParaRPr lang="en-US" dirty="0"/>
                    </a:p>
                  </a:txBody>
                  <a:tcPr/>
                </a:tc>
                <a:tc>
                  <a:txBody>
                    <a:bodyPr/>
                    <a:lstStyle/>
                    <a:p>
                      <a:pPr algn="ctr"/>
                      <a:r>
                        <a:rPr lang="en-US" dirty="0" smtClean="0"/>
                        <a:t>CY</a:t>
                      </a:r>
                      <a:endParaRPr lang="en-US" dirty="0"/>
                    </a:p>
                  </a:txBody>
                  <a:tcPr/>
                </a:tc>
                <a:tc>
                  <a:txBody>
                    <a:bodyPr/>
                    <a:lstStyle/>
                    <a:p>
                      <a:pPr algn="ctr"/>
                      <a:r>
                        <a:rPr lang="en-US" dirty="0" smtClean="0"/>
                        <a:t>9,105</a:t>
                      </a:r>
                      <a:endParaRPr lang="en-US" dirty="0"/>
                    </a:p>
                  </a:txBody>
                  <a:tcPr/>
                </a:tc>
                <a:tc>
                  <a:txBody>
                    <a:bodyPr/>
                    <a:lstStyle/>
                    <a:p>
                      <a:pPr algn="r"/>
                      <a:r>
                        <a:rPr lang="en-US" dirty="0" smtClean="0"/>
                        <a:t>$</a:t>
                      </a:r>
                      <a:r>
                        <a:rPr lang="en-US" baseline="0" dirty="0" smtClean="0"/>
                        <a:t>   </a:t>
                      </a:r>
                      <a:r>
                        <a:rPr lang="en-US" dirty="0" smtClean="0"/>
                        <a:t> 309,205.80</a:t>
                      </a:r>
                      <a:endParaRPr lang="en-US" dirty="0"/>
                    </a:p>
                  </a:txBody>
                  <a:tcPr/>
                </a:tc>
              </a:tr>
              <a:tr h="385922">
                <a:tc>
                  <a:txBody>
                    <a:bodyPr/>
                    <a:lstStyle/>
                    <a:p>
                      <a:r>
                        <a:rPr lang="en-US" dirty="0" smtClean="0"/>
                        <a:t>204</a:t>
                      </a:r>
                      <a:endParaRPr lang="en-US" dirty="0"/>
                    </a:p>
                  </a:txBody>
                  <a:tcPr/>
                </a:tc>
                <a:tc>
                  <a:txBody>
                    <a:bodyPr/>
                    <a:lstStyle/>
                    <a:p>
                      <a:r>
                        <a:rPr lang="en-US" dirty="0" smtClean="0"/>
                        <a:t>Granular Material,</a:t>
                      </a:r>
                      <a:r>
                        <a:rPr lang="en-US" baseline="0" dirty="0" smtClean="0"/>
                        <a:t> Type F </a:t>
                      </a:r>
                      <a:endParaRPr lang="en-US" dirty="0"/>
                    </a:p>
                  </a:txBody>
                  <a:tcPr/>
                </a:tc>
                <a:tc>
                  <a:txBody>
                    <a:bodyPr/>
                    <a:lstStyle/>
                    <a:p>
                      <a:pPr algn="ctr"/>
                      <a:r>
                        <a:rPr lang="en-US" dirty="0" smtClean="0"/>
                        <a:t>CY</a:t>
                      </a:r>
                      <a:endParaRPr lang="en-US" dirty="0"/>
                    </a:p>
                  </a:txBody>
                  <a:tcPr/>
                </a:tc>
                <a:tc>
                  <a:txBody>
                    <a:bodyPr/>
                    <a:lstStyle/>
                    <a:p>
                      <a:pPr algn="ctr"/>
                      <a:r>
                        <a:rPr lang="en-US" dirty="0" smtClean="0"/>
                        <a:t>34,465</a:t>
                      </a:r>
                      <a:endParaRPr lang="en-US" dirty="0"/>
                    </a:p>
                  </a:txBody>
                  <a:tcPr/>
                </a:tc>
                <a:tc>
                  <a:txBody>
                    <a:bodyPr/>
                    <a:lstStyle/>
                    <a:p>
                      <a:pPr algn="r"/>
                      <a:r>
                        <a:rPr lang="en-US" dirty="0" smtClean="0"/>
                        <a:t>$    899,191.85</a:t>
                      </a:r>
                      <a:endParaRPr lang="en-US" dirty="0"/>
                    </a:p>
                  </a:txBody>
                  <a:tcPr/>
                </a:tc>
              </a:tr>
              <a:tr h="385922">
                <a:tc>
                  <a:txBody>
                    <a:bodyPr/>
                    <a:lstStyle/>
                    <a:p>
                      <a:r>
                        <a:rPr lang="en-US" sz="1800" dirty="0" err="1" smtClean="0"/>
                        <a:t>Sp</a:t>
                      </a:r>
                      <a:endParaRPr lang="en-US" sz="1800" dirty="0"/>
                    </a:p>
                  </a:txBody>
                  <a:tcPr/>
                </a:tc>
                <a:tc>
                  <a:txBody>
                    <a:bodyPr/>
                    <a:lstStyle/>
                    <a:p>
                      <a:r>
                        <a:rPr lang="en-US" dirty="0" err="1" smtClean="0"/>
                        <a:t>Geogrid</a:t>
                      </a:r>
                      <a:r>
                        <a:rPr lang="en-US" dirty="0" smtClean="0"/>
                        <a:t> </a:t>
                      </a:r>
                      <a:r>
                        <a:rPr lang="en-US" dirty="0" err="1" smtClean="0"/>
                        <a:t>Tensar</a:t>
                      </a:r>
                      <a:r>
                        <a:rPr lang="en-US" dirty="0" smtClean="0"/>
                        <a:t> BX-1200</a:t>
                      </a:r>
                      <a:endParaRPr lang="en-US" dirty="0"/>
                    </a:p>
                  </a:txBody>
                  <a:tcPr/>
                </a:tc>
                <a:tc>
                  <a:txBody>
                    <a:bodyPr/>
                    <a:lstStyle/>
                    <a:p>
                      <a:pPr algn="ctr"/>
                      <a:r>
                        <a:rPr lang="en-US" dirty="0" smtClean="0"/>
                        <a:t>SY</a:t>
                      </a:r>
                      <a:endParaRPr lang="en-US" dirty="0"/>
                    </a:p>
                  </a:txBody>
                  <a:tcPr/>
                </a:tc>
                <a:tc>
                  <a:txBody>
                    <a:bodyPr/>
                    <a:lstStyle/>
                    <a:p>
                      <a:pPr algn="ctr"/>
                      <a:r>
                        <a:rPr lang="en-US" dirty="0" smtClean="0"/>
                        <a:t>266,911</a:t>
                      </a:r>
                      <a:endParaRPr lang="en-US" dirty="0"/>
                    </a:p>
                  </a:txBody>
                  <a:tcPr/>
                </a:tc>
                <a:tc>
                  <a:txBody>
                    <a:bodyPr/>
                    <a:lstStyle/>
                    <a:p>
                      <a:pPr algn="r"/>
                      <a:r>
                        <a:rPr lang="en-US" dirty="0" smtClean="0"/>
                        <a:t>$ 1,267,827.25</a:t>
                      </a:r>
                      <a:endParaRPr lang="en-US" dirty="0"/>
                    </a:p>
                  </a:txBody>
                  <a:tcPr/>
                </a:tc>
              </a:tr>
              <a:tr h="385922">
                <a:tc>
                  <a:txBody>
                    <a:bodyPr/>
                    <a:lstStyle/>
                    <a:p>
                      <a:r>
                        <a:rPr lang="en-US" sz="1800" dirty="0" err="1" smtClean="0"/>
                        <a:t>Sp</a:t>
                      </a:r>
                      <a:endParaRPr lang="en-US" sz="1800" dirty="0"/>
                    </a:p>
                  </a:txBody>
                  <a:tcPr/>
                </a:tc>
                <a:tc>
                  <a:txBody>
                    <a:bodyPr/>
                    <a:lstStyle/>
                    <a:p>
                      <a:r>
                        <a:rPr lang="en-US" dirty="0" err="1" smtClean="0"/>
                        <a:t>Geogrid</a:t>
                      </a:r>
                      <a:r>
                        <a:rPr lang="en-US" dirty="0" smtClean="0"/>
                        <a:t> </a:t>
                      </a:r>
                      <a:r>
                        <a:rPr lang="en-US" dirty="0" err="1" smtClean="0"/>
                        <a:t>Tensar</a:t>
                      </a:r>
                      <a:r>
                        <a:rPr lang="en-US" dirty="0" smtClean="0"/>
                        <a:t> BX-1300</a:t>
                      </a:r>
                      <a:endParaRPr lang="en-US" dirty="0"/>
                    </a:p>
                  </a:txBody>
                  <a:tcPr/>
                </a:tc>
                <a:tc>
                  <a:txBody>
                    <a:bodyPr/>
                    <a:lstStyle/>
                    <a:p>
                      <a:pPr algn="ctr"/>
                      <a:r>
                        <a:rPr lang="en-US" dirty="0" smtClean="0"/>
                        <a:t>SY</a:t>
                      </a:r>
                      <a:endParaRPr lang="en-US" dirty="0"/>
                    </a:p>
                  </a:txBody>
                  <a:tcPr/>
                </a:tc>
                <a:tc>
                  <a:txBody>
                    <a:bodyPr/>
                    <a:lstStyle/>
                    <a:p>
                      <a:pPr algn="ctr"/>
                      <a:r>
                        <a:rPr lang="en-US" dirty="0" smtClean="0"/>
                        <a:t>27,314</a:t>
                      </a:r>
                      <a:endParaRPr lang="en-US" dirty="0"/>
                    </a:p>
                  </a:txBody>
                  <a:tcPr/>
                </a:tc>
                <a:tc>
                  <a:txBody>
                    <a:bodyPr/>
                    <a:lstStyle/>
                    <a:p>
                      <a:pPr algn="r"/>
                      <a:r>
                        <a:rPr lang="en-US" dirty="0" smtClean="0"/>
                        <a:t>$   119,635.32</a:t>
                      </a:r>
                      <a:endParaRPr lang="en-US" dirty="0"/>
                    </a:p>
                  </a:txBody>
                  <a:tcPr/>
                </a:tc>
              </a:tr>
            </a:tbl>
          </a:graphicData>
        </a:graphic>
      </p:graphicFrame>
      <p:sp>
        <p:nvSpPr>
          <p:cNvPr id="8" name="TextBox 7"/>
          <p:cNvSpPr txBox="1"/>
          <p:nvPr/>
        </p:nvSpPr>
        <p:spPr>
          <a:xfrm>
            <a:off x="228600" y="2615625"/>
            <a:ext cx="4876800" cy="584775"/>
          </a:xfrm>
          <a:prstGeom prst="rect">
            <a:avLst/>
          </a:prstGeom>
          <a:noFill/>
        </p:spPr>
        <p:txBody>
          <a:bodyPr wrap="square" rtlCol="0">
            <a:spAutoFit/>
          </a:bodyPr>
          <a:lstStyle/>
          <a:p>
            <a:r>
              <a:rPr lang="en-US" sz="3200" dirty="0" smtClean="0">
                <a:solidFill>
                  <a:srgbClr val="000000"/>
                </a:solidFill>
              </a:rPr>
              <a:t>Additional Items</a:t>
            </a:r>
            <a:endParaRPr lang="en-US" sz="3200" dirty="0">
              <a:solidFill>
                <a:srgbClr val="000000"/>
              </a:solidFill>
            </a:endParaRPr>
          </a:p>
        </p:txBody>
      </p:sp>
      <p:sp>
        <p:nvSpPr>
          <p:cNvPr id="9" name="TextBox 8"/>
          <p:cNvSpPr txBox="1"/>
          <p:nvPr/>
        </p:nvSpPr>
        <p:spPr>
          <a:xfrm>
            <a:off x="6705600" y="6243935"/>
            <a:ext cx="2590800" cy="461665"/>
          </a:xfrm>
          <a:prstGeom prst="rect">
            <a:avLst/>
          </a:prstGeom>
          <a:noFill/>
        </p:spPr>
        <p:txBody>
          <a:bodyPr wrap="square" rtlCol="0">
            <a:spAutoFit/>
          </a:bodyPr>
          <a:lstStyle/>
          <a:p>
            <a:r>
              <a:rPr lang="en-US" sz="2400" b="1" dirty="0" smtClean="0">
                <a:solidFill>
                  <a:srgbClr val="000000"/>
                </a:solidFill>
              </a:rPr>
              <a:t>$  3,056,521.63</a:t>
            </a:r>
            <a:endParaRPr lang="en-US" sz="2400" b="1" dirty="0">
              <a:solidFill>
                <a:srgbClr val="000000"/>
              </a:solidFill>
            </a:endParaRPr>
          </a:p>
        </p:txBody>
      </p:sp>
    </p:spTree>
    <p:extLst>
      <p:ext uri="{BB962C8B-B14F-4D97-AF65-F5344CB8AC3E}">
        <p14:creationId xmlns:p14="http://schemas.microsoft.com/office/powerpoint/2010/main" val="6463454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790" y="1580096"/>
            <a:ext cx="8001000" cy="2862322"/>
          </a:xfrm>
          <a:prstGeom prst="rect">
            <a:avLst/>
          </a:prstGeom>
          <a:noFill/>
        </p:spPr>
        <p:txBody>
          <a:bodyPr wrap="square" rtlCol="0">
            <a:spAutoFit/>
          </a:bodyPr>
          <a:lstStyle/>
          <a:p>
            <a:r>
              <a:rPr lang="en-US" sz="3600" dirty="0" smtClean="0">
                <a:solidFill>
                  <a:srgbClr val="000000"/>
                </a:solidFill>
              </a:rPr>
              <a:t>Non-Preformed     $  </a:t>
            </a:r>
            <a:r>
              <a:rPr lang="en-US" sz="3600" b="1" dirty="0" smtClean="0">
                <a:solidFill>
                  <a:srgbClr val="000000"/>
                </a:solidFill>
              </a:rPr>
              <a:t>4,282,741.66</a:t>
            </a:r>
          </a:p>
          <a:p>
            <a:r>
              <a:rPr lang="en-US" sz="3600" dirty="0" smtClean="0">
                <a:solidFill>
                  <a:srgbClr val="000000"/>
                </a:solidFill>
              </a:rPr>
              <a:t>Additional Items    $  </a:t>
            </a:r>
            <a:r>
              <a:rPr lang="en-US" sz="3600" b="1" dirty="0" smtClean="0">
                <a:solidFill>
                  <a:srgbClr val="000000"/>
                </a:solidFill>
              </a:rPr>
              <a:t>3,056,521.63</a:t>
            </a:r>
          </a:p>
          <a:p>
            <a:r>
              <a:rPr lang="en-US" sz="3600" dirty="0" smtClean="0">
                <a:solidFill>
                  <a:srgbClr val="000000"/>
                </a:solidFill>
              </a:rPr>
              <a:t>Total Savings        $   </a:t>
            </a:r>
            <a:r>
              <a:rPr lang="en-US" sz="3600" b="1" dirty="0" smtClean="0">
                <a:solidFill>
                  <a:srgbClr val="000000"/>
                </a:solidFill>
              </a:rPr>
              <a:t>1,226,220.03</a:t>
            </a:r>
          </a:p>
          <a:p>
            <a:endParaRPr lang="en-US" sz="3600" dirty="0">
              <a:solidFill>
                <a:srgbClr val="000000"/>
              </a:solidFill>
            </a:endParaRPr>
          </a:p>
          <a:p>
            <a:r>
              <a:rPr lang="en-US" sz="3600" dirty="0" smtClean="0">
                <a:solidFill>
                  <a:srgbClr val="000000"/>
                </a:solidFill>
              </a:rPr>
              <a:t>50/50 Split            $       </a:t>
            </a:r>
            <a:r>
              <a:rPr lang="en-US" sz="3600" b="1" dirty="0" smtClean="0">
                <a:solidFill>
                  <a:srgbClr val="000000"/>
                </a:solidFill>
              </a:rPr>
              <a:t>613,110.02</a:t>
            </a:r>
            <a:endParaRPr lang="en-US" sz="3600" b="1" dirty="0">
              <a:solidFill>
                <a:srgbClr val="000000"/>
              </a:solidFill>
            </a:endParaRPr>
          </a:p>
        </p:txBody>
      </p:sp>
      <p:cxnSp>
        <p:nvCxnSpPr>
          <p:cNvPr id="4" name="Straight Connector 3"/>
          <p:cNvCxnSpPr/>
          <p:nvPr/>
        </p:nvCxnSpPr>
        <p:spPr bwMode="auto">
          <a:xfrm>
            <a:off x="4114800" y="2667000"/>
            <a:ext cx="3962400"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3" name="TextBox 2"/>
          <p:cNvSpPr txBox="1"/>
          <p:nvPr/>
        </p:nvSpPr>
        <p:spPr>
          <a:xfrm>
            <a:off x="2438400" y="152400"/>
            <a:ext cx="3505200" cy="707886"/>
          </a:xfrm>
          <a:prstGeom prst="rect">
            <a:avLst/>
          </a:prstGeom>
          <a:noFill/>
        </p:spPr>
        <p:txBody>
          <a:bodyPr wrap="square" rtlCol="0">
            <a:spAutoFit/>
          </a:bodyPr>
          <a:lstStyle/>
          <a:p>
            <a:r>
              <a:rPr lang="en-US" sz="4000" dirty="0" smtClean="0">
                <a:solidFill>
                  <a:srgbClr val="000000"/>
                </a:solidFill>
              </a:rPr>
              <a:t>Cost Savings</a:t>
            </a:r>
            <a:endParaRPr lang="en-US" sz="4000" dirty="0">
              <a:solidFill>
                <a:srgbClr val="000000"/>
              </a:solidFill>
            </a:endParaRPr>
          </a:p>
        </p:txBody>
      </p:sp>
    </p:spTree>
    <p:extLst>
      <p:ext uri="{BB962C8B-B14F-4D97-AF65-F5344CB8AC3E}">
        <p14:creationId xmlns:p14="http://schemas.microsoft.com/office/powerpoint/2010/main" val="5161264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9144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362200" y="5410200"/>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cxnSp>
        <p:nvCxnSpPr>
          <p:cNvPr id="4" name="Elbow Connector 3"/>
          <p:cNvCxnSpPr/>
          <p:nvPr/>
        </p:nvCxnSpPr>
        <p:spPr>
          <a:xfrm rot="10800000">
            <a:off x="8305800" y="28318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791200" y="25394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2" name="TextBox 1"/>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3475029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362200" y="5410200"/>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cxnSp>
        <p:nvCxnSpPr>
          <p:cNvPr id="7" name="Elbow Connector 6"/>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9" name="TextBox 8"/>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3695862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362200" y="5410200"/>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a:endCxn id="4" idx="2"/>
          </p:cNvCxnSpPr>
          <p:nvPr/>
        </p:nvCxnSpPr>
        <p:spPr>
          <a:xfrm flipV="1">
            <a:off x="0" y="464258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12" name="TextBox 11"/>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22586737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362200" y="5410200"/>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a:endCxn id="4" idx="2"/>
          </p:cNvCxnSpPr>
          <p:nvPr/>
        </p:nvCxnSpPr>
        <p:spPr>
          <a:xfrm flipV="1">
            <a:off x="0" y="464258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1148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4559587"/>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461164" y="4407188"/>
            <a:ext cx="1711036" cy="1010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15" name="TextBox 14"/>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2975670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343565"/>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362200" y="5410200"/>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p:nvPr/>
        </p:nvCxnSpPr>
        <p:spPr>
          <a:xfrm flipV="1">
            <a:off x="0" y="471878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1148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4559587"/>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461164" y="4407188"/>
            <a:ext cx="1711036" cy="1010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62600" y="3606225"/>
            <a:ext cx="3733800" cy="584775"/>
          </a:xfrm>
          <a:prstGeom prst="rect">
            <a:avLst/>
          </a:prstGeom>
          <a:noFill/>
        </p:spPr>
        <p:txBody>
          <a:bodyPr wrap="square" rtlCol="0">
            <a:spAutoFit/>
          </a:bodyPr>
          <a:lstStyle/>
          <a:p>
            <a:r>
              <a:rPr lang="en-US" sz="3200" dirty="0" smtClean="0">
                <a:solidFill>
                  <a:prstClr val="white"/>
                </a:solidFill>
              </a:rPr>
              <a:t>12” Granular Type E</a:t>
            </a:r>
            <a:endParaRPr lang="en-US" sz="3200" dirty="0">
              <a:solidFill>
                <a:prstClr val="white"/>
              </a:solidFill>
            </a:endParaRPr>
          </a:p>
        </p:txBody>
      </p:sp>
      <p:cxnSp>
        <p:nvCxnSpPr>
          <p:cNvPr id="14" name="Straight Arrow Connector 13"/>
          <p:cNvCxnSpPr>
            <a:stCxn id="13" idx="1"/>
          </p:cNvCxnSpPr>
          <p:nvPr/>
        </p:nvCxnSpPr>
        <p:spPr>
          <a:xfrm flipH="1">
            <a:off x="4267200" y="3898613"/>
            <a:ext cx="1295400" cy="1010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17" name="TextBox 16"/>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4154000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343565"/>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743200" y="5950803"/>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a:endCxn id="4" idx="2"/>
          </p:cNvCxnSpPr>
          <p:nvPr/>
        </p:nvCxnSpPr>
        <p:spPr>
          <a:xfrm flipV="1">
            <a:off x="0" y="4709553"/>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1148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4559587"/>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461164" y="4407188"/>
            <a:ext cx="1711036" cy="1010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62600" y="3606225"/>
            <a:ext cx="3733800" cy="584775"/>
          </a:xfrm>
          <a:prstGeom prst="rect">
            <a:avLst/>
          </a:prstGeom>
          <a:noFill/>
        </p:spPr>
        <p:txBody>
          <a:bodyPr wrap="square" rtlCol="0">
            <a:spAutoFit/>
          </a:bodyPr>
          <a:lstStyle/>
          <a:p>
            <a:r>
              <a:rPr lang="en-US" sz="3200" dirty="0" smtClean="0">
                <a:solidFill>
                  <a:prstClr val="white"/>
                </a:solidFill>
              </a:rPr>
              <a:t>12” Granular Type E</a:t>
            </a:r>
            <a:endParaRPr lang="en-US" sz="3200" dirty="0">
              <a:solidFill>
                <a:prstClr val="white"/>
              </a:solidFill>
            </a:endParaRPr>
          </a:p>
        </p:txBody>
      </p:sp>
      <p:cxnSp>
        <p:nvCxnSpPr>
          <p:cNvPr id="14" name="Straight Arrow Connector 13"/>
          <p:cNvCxnSpPr>
            <a:stCxn id="13" idx="1"/>
          </p:cNvCxnSpPr>
          <p:nvPr/>
        </p:nvCxnSpPr>
        <p:spPr>
          <a:xfrm flipH="1">
            <a:off x="4267200" y="3898613"/>
            <a:ext cx="1295400" cy="1010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72200" y="21336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23" name="Straight Connector 22"/>
          <p:cNvCxnSpPr>
            <a:endCxn id="4" idx="3"/>
          </p:cNvCxnSpPr>
          <p:nvPr/>
        </p:nvCxnSpPr>
        <p:spPr>
          <a:xfrm>
            <a:off x="0" y="3340387"/>
            <a:ext cx="5911273" cy="10602"/>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1"/>
          </p:cNvCxnSpPr>
          <p:nvPr/>
        </p:nvCxnSpPr>
        <p:spPr>
          <a:xfrm flipH="1">
            <a:off x="4461164" y="2425988"/>
            <a:ext cx="1711036" cy="8506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20" name="TextBox 19"/>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2741243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914400"/>
          </a:xfrm>
        </p:spPr>
        <p:txBody>
          <a:bodyPr>
            <a:noAutofit/>
          </a:bodyPr>
          <a:lstStyle/>
          <a:p>
            <a:r>
              <a:rPr lang="en-US" sz="2800" dirty="0" smtClean="0"/>
              <a:t>Proposed Ways to accomplish this change</a:t>
            </a:r>
            <a:endParaRPr lang="en-US" sz="2800" dirty="0"/>
          </a:p>
        </p:txBody>
      </p:sp>
      <p:sp>
        <p:nvSpPr>
          <p:cNvPr id="3" name="Content Placeholder 2"/>
          <p:cNvSpPr>
            <a:spLocks noGrp="1"/>
          </p:cNvSpPr>
          <p:nvPr>
            <p:ph idx="1"/>
          </p:nvPr>
        </p:nvSpPr>
        <p:spPr/>
        <p:txBody>
          <a:bodyPr>
            <a:noAutofit/>
          </a:bodyPr>
          <a:lstStyle/>
          <a:p>
            <a:pPr marL="457200" lvl="1" indent="-457200"/>
            <a:r>
              <a:rPr lang="en-US" sz="2400" dirty="0" smtClean="0"/>
              <a:t>Review of CM&amp;S 105.19:</a:t>
            </a:r>
          </a:p>
          <a:p>
            <a:pPr marL="857250" lvl="2" indent="-457200">
              <a:buFont typeface="Arial" pitchFamily="34" charset="0"/>
              <a:buChar char="•"/>
            </a:pPr>
            <a:r>
              <a:rPr lang="en-US" sz="2000" dirty="0" smtClean="0">
                <a:ea typeface="+mn-ea"/>
                <a:cs typeface="+mn-cs"/>
              </a:rPr>
              <a:t>Revisit consideration criteria listed </a:t>
            </a:r>
          </a:p>
          <a:p>
            <a:pPr marL="857250" lvl="2" indent="-457200">
              <a:buFont typeface="Arial" pitchFamily="34" charset="0"/>
              <a:buChar char="•"/>
            </a:pPr>
            <a:r>
              <a:rPr lang="en-US" sz="2000" dirty="0" smtClean="0">
                <a:ea typeface="+mn-ea"/>
                <a:cs typeface="+mn-cs"/>
              </a:rPr>
              <a:t>Update list to allow for more VECP’s </a:t>
            </a:r>
          </a:p>
          <a:p>
            <a:pPr marL="457200" lvl="1" indent="-457200"/>
            <a:r>
              <a:rPr lang="en-US" sz="2400" dirty="0" smtClean="0">
                <a:ea typeface="+mn-ea"/>
                <a:cs typeface="+mn-cs"/>
              </a:rPr>
              <a:t>Revisit Policy and Procedure to allow more opportunities to submit for Time and/or Money</a:t>
            </a:r>
          </a:p>
          <a:p>
            <a:pPr marL="457200" lvl="1" indent="-457200"/>
            <a:r>
              <a:rPr lang="en-US" sz="2400" dirty="0" smtClean="0">
                <a:ea typeface="+mn-ea"/>
                <a:cs typeface="+mn-cs"/>
              </a:rPr>
              <a:t>Revisit the submission process to get all stake holders involved</a:t>
            </a:r>
          </a:p>
          <a:p>
            <a:pPr lvl="1">
              <a:buFont typeface="Arial" pitchFamily="34" charset="0"/>
              <a:buChar char="•"/>
            </a:pPr>
            <a:endParaRPr lang="en-US" sz="2400" dirty="0" smtClean="0"/>
          </a:p>
        </p:txBody>
      </p:sp>
    </p:spTree>
    <p:extLst>
      <p:ext uri="{BB962C8B-B14F-4D97-AF65-F5344CB8AC3E}">
        <p14:creationId xmlns:p14="http://schemas.microsoft.com/office/powerpoint/2010/main" val="11488401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Freeform 2"/>
          <p:cNvSpPr/>
          <p:nvPr/>
        </p:nvSpPr>
        <p:spPr>
          <a:xfrm>
            <a:off x="0" y="2013527"/>
            <a:ext cx="5892800" cy="1348509"/>
          </a:xfrm>
          <a:custGeom>
            <a:avLst/>
            <a:gdLst>
              <a:gd name="connsiteX0" fmla="*/ 0 w 5892800"/>
              <a:gd name="connsiteY0" fmla="*/ 1339273 h 1348509"/>
              <a:gd name="connsiteX1" fmla="*/ 5892800 w 5892800"/>
              <a:gd name="connsiteY1" fmla="*/ 1348509 h 1348509"/>
              <a:gd name="connsiteX2" fmla="*/ 4544291 w 5892800"/>
              <a:gd name="connsiteY2" fmla="*/ 0 h 1348509"/>
              <a:gd name="connsiteX3" fmla="*/ 0 w 5892800"/>
              <a:gd name="connsiteY3" fmla="*/ 9237 h 1348509"/>
              <a:gd name="connsiteX4" fmla="*/ 0 w 5892800"/>
              <a:gd name="connsiteY4" fmla="*/ 1339273 h 1348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800" h="1348509">
                <a:moveTo>
                  <a:pt x="0" y="1339273"/>
                </a:moveTo>
                <a:lnTo>
                  <a:pt x="5892800" y="1348509"/>
                </a:lnTo>
                <a:lnTo>
                  <a:pt x="4544291" y="0"/>
                </a:lnTo>
                <a:lnTo>
                  <a:pt x="0" y="9237"/>
                </a:lnTo>
                <a:cubicBezTo>
                  <a:pt x="3079" y="452582"/>
                  <a:pt x="6157" y="895928"/>
                  <a:pt x="0" y="1339273"/>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343565"/>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743200" y="5950803"/>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a:endCxn id="4" idx="2"/>
          </p:cNvCxnSpPr>
          <p:nvPr/>
        </p:nvCxnSpPr>
        <p:spPr>
          <a:xfrm flipV="1">
            <a:off x="0" y="4709553"/>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1148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4559587"/>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461164" y="4407188"/>
            <a:ext cx="1711036" cy="1010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62600" y="3606225"/>
            <a:ext cx="3733800" cy="584775"/>
          </a:xfrm>
          <a:prstGeom prst="rect">
            <a:avLst/>
          </a:prstGeom>
          <a:noFill/>
        </p:spPr>
        <p:txBody>
          <a:bodyPr wrap="square" rtlCol="0">
            <a:spAutoFit/>
          </a:bodyPr>
          <a:lstStyle/>
          <a:p>
            <a:r>
              <a:rPr lang="en-US" sz="3200" dirty="0" smtClean="0">
                <a:solidFill>
                  <a:prstClr val="white"/>
                </a:solidFill>
              </a:rPr>
              <a:t>12” Granular Type E</a:t>
            </a:r>
            <a:endParaRPr lang="en-US" sz="3200" dirty="0">
              <a:solidFill>
                <a:prstClr val="white"/>
              </a:solidFill>
            </a:endParaRPr>
          </a:p>
        </p:txBody>
      </p:sp>
      <p:cxnSp>
        <p:nvCxnSpPr>
          <p:cNvPr id="14" name="Straight Arrow Connector 13"/>
          <p:cNvCxnSpPr>
            <a:stCxn id="13" idx="1"/>
          </p:cNvCxnSpPr>
          <p:nvPr/>
        </p:nvCxnSpPr>
        <p:spPr>
          <a:xfrm flipH="1">
            <a:off x="4267200" y="3898613"/>
            <a:ext cx="1295400" cy="1010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72200" y="2108775"/>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23" name="Straight Connector 22"/>
          <p:cNvCxnSpPr>
            <a:endCxn id="4" idx="3"/>
          </p:cNvCxnSpPr>
          <p:nvPr/>
        </p:nvCxnSpPr>
        <p:spPr>
          <a:xfrm>
            <a:off x="0" y="3340387"/>
            <a:ext cx="5911273" cy="10602"/>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1"/>
          </p:cNvCxnSpPr>
          <p:nvPr/>
        </p:nvCxnSpPr>
        <p:spPr>
          <a:xfrm flipH="1">
            <a:off x="4648200" y="2401163"/>
            <a:ext cx="1524000" cy="9392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86400" y="1524000"/>
            <a:ext cx="3733800" cy="584775"/>
          </a:xfrm>
          <a:prstGeom prst="rect">
            <a:avLst/>
          </a:prstGeom>
          <a:noFill/>
        </p:spPr>
        <p:txBody>
          <a:bodyPr wrap="square" rtlCol="0">
            <a:spAutoFit/>
          </a:bodyPr>
          <a:lstStyle/>
          <a:p>
            <a:r>
              <a:rPr lang="en-US" sz="3200" dirty="0" smtClean="0">
                <a:solidFill>
                  <a:prstClr val="white"/>
                </a:solidFill>
              </a:rPr>
              <a:t>12” Granular Type </a:t>
            </a:r>
            <a:r>
              <a:rPr lang="en-US" sz="3200" dirty="0">
                <a:solidFill>
                  <a:prstClr val="white"/>
                </a:solidFill>
              </a:rPr>
              <a:t>D</a:t>
            </a:r>
          </a:p>
        </p:txBody>
      </p:sp>
      <p:cxnSp>
        <p:nvCxnSpPr>
          <p:cNvPr id="26" name="Straight Arrow Connector 25"/>
          <p:cNvCxnSpPr>
            <a:stCxn id="25" idx="1"/>
          </p:cNvCxnSpPr>
          <p:nvPr/>
        </p:nvCxnSpPr>
        <p:spPr>
          <a:xfrm flipH="1">
            <a:off x="3810000" y="1816388"/>
            <a:ext cx="1676400" cy="6982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4229541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Freeform 2"/>
          <p:cNvSpPr/>
          <p:nvPr/>
        </p:nvSpPr>
        <p:spPr>
          <a:xfrm>
            <a:off x="0" y="2013527"/>
            <a:ext cx="5892800" cy="1348509"/>
          </a:xfrm>
          <a:custGeom>
            <a:avLst/>
            <a:gdLst>
              <a:gd name="connsiteX0" fmla="*/ 0 w 5892800"/>
              <a:gd name="connsiteY0" fmla="*/ 1339273 h 1348509"/>
              <a:gd name="connsiteX1" fmla="*/ 5892800 w 5892800"/>
              <a:gd name="connsiteY1" fmla="*/ 1348509 h 1348509"/>
              <a:gd name="connsiteX2" fmla="*/ 4544291 w 5892800"/>
              <a:gd name="connsiteY2" fmla="*/ 0 h 1348509"/>
              <a:gd name="connsiteX3" fmla="*/ 0 w 5892800"/>
              <a:gd name="connsiteY3" fmla="*/ 9237 h 1348509"/>
              <a:gd name="connsiteX4" fmla="*/ 0 w 5892800"/>
              <a:gd name="connsiteY4" fmla="*/ 1339273 h 1348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800" h="1348509">
                <a:moveTo>
                  <a:pt x="0" y="1339273"/>
                </a:moveTo>
                <a:lnTo>
                  <a:pt x="5892800" y="1348509"/>
                </a:lnTo>
                <a:lnTo>
                  <a:pt x="4544291" y="0"/>
                </a:lnTo>
                <a:lnTo>
                  <a:pt x="0" y="9237"/>
                </a:lnTo>
                <a:cubicBezTo>
                  <a:pt x="3079" y="452582"/>
                  <a:pt x="6157" y="895928"/>
                  <a:pt x="0" y="1339273"/>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343565"/>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743200" y="5950803"/>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a:endCxn id="4" idx="2"/>
          </p:cNvCxnSpPr>
          <p:nvPr/>
        </p:nvCxnSpPr>
        <p:spPr>
          <a:xfrm flipV="1">
            <a:off x="0" y="4709553"/>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1148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4559587"/>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461164" y="4407188"/>
            <a:ext cx="1711036" cy="1010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62600" y="3606225"/>
            <a:ext cx="3733800" cy="584775"/>
          </a:xfrm>
          <a:prstGeom prst="rect">
            <a:avLst/>
          </a:prstGeom>
          <a:noFill/>
        </p:spPr>
        <p:txBody>
          <a:bodyPr wrap="square" rtlCol="0">
            <a:spAutoFit/>
          </a:bodyPr>
          <a:lstStyle/>
          <a:p>
            <a:r>
              <a:rPr lang="en-US" sz="3200" dirty="0" smtClean="0">
                <a:solidFill>
                  <a:prstClr val="white"/>
                </a:solidFill>
              </a:rPr>
              <a:t>12” Granular Type E</a:t>
            </a:r>
            <a:endParaRPr lang="en-US" sz="3200" dirty="0">
              <a:solidFill>
                <a:prstClr val="white"/>
              </a:solidFill>
            </a:endParaRPr>
          </a:p>
        </p:txBody>
      </p:sp>
      <p:cxnSp>
        <p:nvCxnSpPr>
          <p:cNvPr id="14" name="Straight Arrow Connector 13"/>
          <p:cNvCxnSpPr>
            <a:stCxn id="13" idx="1"/>
          </p:cNvCxnSpPr>
          <p:nvPr/>
        </p:nvCxnSpPr>
        <p:spPr>
          <a:xfrm flipH="1">
            <a:off x="4267200" y="3898613"/>
            <a:ext cx="1295400" cy="1010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72200" y="2234625"/>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23" name="Straight Connector 22"/>
          <p:cNvCxnSpPr/>
          <p:nvPr/>
        </p:nvCxnSpPr>
        <p:spPr>
          <a:xfrm>
            <a:off x="0" y="3342198"/>
            <a:ext cx="5911273" cy="10602"/>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1"/>
          </p:cNvCxnSpPr>
          <p:nvPr/>
        </p:nvCxnSpPr>
        <p:spPr>
          <a:xfrm flipH="1">
            <a:off x="4572000" y="2527013"/>
            <a:ext cx="1600200" cy="81518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86400" y="1649850"/>
            <a:ext cx="3733800" cy="584775"/>
          </a:xfrm>
          <a:prstGeom prst="rect">
            <a:avLst/>
          </a:prstGeom>
          <a:noFill/>
        </p:spPr>
        <p:txBody>
          <a:bodyPr wrap="square" rtlCol="0">
            <a:spAutoFit/>
          </a:bodyPr>
          <a:lstStyle/>
          <a:p>
            <a:r>
              <a:rPr lang="en-US" sz="3200" dirty="0" smtClean="0">
                <a:solidFill>
                  <a:prstClr val="white"/>
                </a:solidFill>
              </a:rPr>
              <a:t>12” Granular Type </a:t>
            </a:r>
            <a:r>
              <a:rPr lang="en-US" sz="3200" dirty="0">
                <a:solidFill>
                  <a:prstClr val="white"/>
                </a:solidFill>
              </a:rPr>
              <a:t>D</a:t>
            </a:r>
          </a:p>
        </p:txBody>
      </p:sp>
      <p:cxnSp>
        <p:nvCxnSpPr>
          <p:cNvPr id="26" name="Straight Arrow Connector 25"/>
          <p:cNvCxnSpPr>
            <a:stCxn id="25" idx="1"/>
          </p:cNvCxnSpPr>
          <p:nvPr/>
        </p:nvCxnSpPr>
        <p:spPr>
          <a:xfrm flipH="1">
            <a:off x="4267200" y="1942238"/>
            <a:ext cx="1219200" cy="82578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91200" y="1040250"/>
            <a:ext cx="3276600"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28" name="Straight Connector 27"/>
          <p:cNvCxnSpPr>
            <a:endCxn id="3" idx="2"/>
          </p:cNvCxnSpPr>
          <p:nvPr/>
        </p:nvCxnSpPr>
        <p:spPr>
          <a:xfrm>
            <a:off x="0" y="2006024"/>
            <a:ext cx="4544291" cy="750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7" idx="1"/>
          </p:cNvCxnSpPr>
          <p:nvPr/>
        </p:nvCxnSpPr>
        <p:spPr>
          <a:xfrm flipH="1">
            <a:off x="4461164" y="1332638"/>
            <a:ext cx="1330036" cy="6096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30687343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Freeform 2"/>
          <p:cNvSpPr/>
          <p:nvPr/>
        </p:nvSpPr>
        <p:spPr>
          <a:xfrm>
            <a:off x="0" y="2013527"/>
            <a:ext cx="5892800" cy="1348509"/>
          </a:xfrm>
          <a:custGeom>
            <a:avLst/>
            <a:gdLst>
              <a:gd name="connsiteX0" fmla="*/ 0 w 5892800"/>
              <a:gd name="connsiteY0" fmla="*/ 1339273 h 1348509"/>
              <a:gd name="connsiteX1" fmla="*/ 5892800 w 5892800"/>
              <a:gd name="connsiteY1" fmla="*/ 1348509 h 1348509"/>
              <a:gd name="connsiteX2" fmla="*/ 4544291 w 5892800"/>
              <a:gd name="connsiteY2" fmla="*/ 0 h 1348509"/>
              <a:gd name="connsiteX3" fmla="*/ 0 w 5892800"/>
              <a:gd name="connsiteY3" fmla="*/ 9237 h 1348509"/>
              <a:gd name="connsiteX4" fmla="*/ 0 w 5892800"/>
              <a:gd name="connsiteY4" fmla="*/ 1339273 h 1348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800" h="1348509">
                <a:moveTo>
                  <a:pt x="0" y="1339273"/>
                </a:moveTo>
                <a:lnTo>
                  <a:pt x="5892800" y="1348509"/>
                </a:lnTo>
                <a:lnTo>
                  <a:pt x="4544291" y="0"/>
                </a:lnTo>
                <a:lnTo>
                  <a:pt x="0" y="9237"/>
                </a:lnTo>
                <a:cubicBezTo>
                  <a:pt x="3079" y="452582"/>
                  <a:pt x="6157" y="895928"/>
                  <a:pt x="0" y="1339273"/>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343565"/>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743200" y="5950803"/>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a:endCxn id="4" idx="2"/>
          </p:cNvCxnSpPr>
          <p:nvPr/>
        </p:nvCxnSpPr>
        <p:spPr>
          <a:xfrm flipV="1">
            <a:off x="0" y="4709553"/>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1148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4559587"/>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461164" y="4407188"/>
            <a:ext cx="1711036" cy="1010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62600" y="3606225"/>
            <a:ext cx="3733800" cy="584775"/>
          </a:xfrm>
          <a:prstGeom prst="rect">
            <a:avLst/>
          </a:prstGeom>
          <a:noFill/>
        </p:spPr>
        <p:txBody>
          <a:bodyPr wrap="square" rtlCol="0">
            <a:spAutoFit/>
          </a:bodyPr>
          <a:lstStyle/>
          <a:p>
            <a:r>
              <a:rPr lang="en-US" sz="3200" dirty="0" smtClean="0">
                <a:solidFill>
                  <a:prstClr val="white"/>
                </a:solidFill>
              </a:rPr>
              <a:t>12” Granular Type E</a:t>
            </a:r>
            <a:endParaRPr lang="en-US" sz="3200" dirty="0">
              <a:solidFill>
                <a:prstClr val="white"/>
              </a:solidFill>
            </a:endParaRPr>
          </a:p>
        </p:txBody>
      </p:sp>
      <p:cxnSp>
        <p:nvCxnSpPr>
          <p:cNvPr id="14" name="Straight Arrow Connector 13"/>
          <p:cNvCxnSpPr>
            <a:stCxn id="13" idx="1"/>
          </p:cNvCxnSpPr>
          <p:nvPr/>
        </p:nvCxnSpPr>
        <p:spPr>
          <a:xfrm flipH="1">
            <a:off x="4267200" y="3898613"/>
            <a:ext cx="1295400" cy="1010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28636" y="4977825"/>
            <a:ext cx="3352800" cy="584775"/>
          </a:xfrm>
          <a:prstGeom prst="rect">
            <a:avLst/>
          </a:prstGeom>
          <a:noFill/>
        </p:spPr>
        <p:txBody>
          <a:bodyPr wrap="square" rtlCol="0">
            <a:spAutoFit/>
          </a:bodyPr>
          <a:lstStyle/>
          <a:p>
            <a:r>
              <a:rPr lang="en-US" sz="3200" dirty="0" smtClean="0">
                <a:solidFill>
                  <a:prstClr val="white"/>
                </a:solidFill>
              </a:rPr>
              <a:t>Wick drain (TYP)</a:t>
            </a:r>
            <a:endParaRPr lang="en-US" sz="3200" dirty="0">
              <a:solidFill>
                <a:prstClr val="white"/>
              </a:solidFill>
            </a:endParaRPr>
          </a:p>
        </p:txBody>
      </p:sp>
      <p:cxnSp>
        <p:nvCxnSpPr>
          <p:cNvPr id="15" name="Straight Connector 14"/>
          <p:cNvCxnSpPr/>
          <p:nvPr/>
        </p:nvCxnSpPr>
        <p:spPr>
          <a:xfrm>
            <a:off x="1914236" y="1905000"/>
            <a:ext cx="0" cy="36238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3342198"/>
            <a:ext cx="5911273" cy="10602"/>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 idx="2"/>
          </p:cNvCxnSpPr>
          <p:nvPr/>
        </p:nvCxnSpPr>
        <p:spPr>
          <a:xfrm>
            <a:off x="0" y="2006024"/>
            <a:ext cx="4544291" cy="750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952336" y="1905000"/>
            <a:ext cx="409864" cy="362383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a:off x="2362200" y="1905000"/>
            <a:ext cx="0" cy="36238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14236" y="1905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76400" y="5338618"/>
            <a:ext cx="923636" cy="452582"/>
          </a:xfrm>
          <a:custGeom>
            <a:avLst/>
            <a:gdLst>
              <a:gd name="connsiteX0" fmla="*/ 0 w 923636"/>
              <a:gd name="connsiteY0" fmla="*/ 193964 h 452582"/>
              <a:gd name="connsiteX1" fmla="*/ 434109 w 923636"/>
              <a:gd name="connsiteY1" fmla="*/ 184727 h 452582"/>
              <a:gd name="connsiteX2" fmla="*/ 369454 w 923636"/>
              <a:gd name="connsiteY2" fmla="*/ 0 h 452582"/>
              <a:gd name="connsiteX3" fmla="*/ 692727 w 923636"/>
              <a:gd name="connsiteY3" fmla="*/ 452582 h 452582"/>
              <a:gd name="connsiteX4" fmla="*/ 600363 w 923636"/>
              <a:gd name="connsiteY4" fmla="*/ 193964 h 452582"/>
              <a:gd name="connsiteX5" fmla="*/ 923636 w 923636"/>
              <a:gd name="connsiteY5" fmla="*/ 193964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36" h="452582">
                <a:moveTo>
                  <a:pt x="0" y="193964"/>
                </a:moveTo>
                <a:lnTo>
                  <a:pt x="434109" y="184727"/>
                </a:lnTo>
                <a:lnTo>
                  <a:pt x="369454" y="0"/>
                </a:lnTo>
                <a:lnTo>
                  <a:pt x="692727" y="452582"/>
                </a:lnTo>
                <a:lnTo>
                  <a:pt x="600363" y="193964"/>
                </a:lnTo>
                <a:lnTo>
                  <a:pt x="923636" y="193964"/>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cxnSp>
        <p:nvCxnSpPr>
          <p:cNvPr id="20" name="Straight Arrow Connector 19"/>
          <p:cNvCxnSpPr/>
          <p:nvPr/>
        </p:nvCxnSpPr>
        <p:spPr>
          <a:xfrm flipH="1" flipV="1">
            <a:off x="2138218" y="4864387"/>
            <a:ext cx="690418" cy="4058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72200" y="2234625"/>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31" name="Straight Arrow Connector 30"/>
          <p:cNvCxnSpPr>
            <a:stCxn id="30" idx="1"/>
          </p:cNvCxnSpPr>
          <p:nvPr/>
        </p:nvCxnSpPr>
        <p:spPr>
          <a:xfrm flipH="1">
            <a:off x="4572000" y="2527013"/>
            <a:ext cx="1600200" cy="81518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86400" y="1649850"/>
            <a:ext cx="3733800" cy="584775"/>
          </a:xfrm>
          <a:prstGeom prst="rect">
            <a:avLst/>
          </a:prstGeom>
          <a:noFill/>
        </p:spPr>
        <p:txBody>
          <a:bodyPr wrap="square" rtlCol="0">
            <a:spAutoFit/>
          </a:bodyPr>
          <a:lstStyle/>
          <a:p>
            <a:r>
              <a:rPr lang="en-US" sz="3200" dirty="0" smtClean="0">
                <a:solidFill>
                  <a:prstClr val="white"/>
                </a:solidFill>
              </a:rPr>
              <a:t>12” Granular Type </a:t>
            </a:r>
            <a:r>
              <a:rPr lang="en-US" sz="3200" dirty="0">
                <a:solidFill>
                  <a:prstClr val="white"/>
                </a:solidFill>
              </a:rPr>
              <a:t>D</a:t>
            </a:r>
          </a:p>
        </p:txBody>
      </p:sp>
      <p:cxnSp>
        <p:nvCxnSpPr>
          <p:cNvPr id="33" name="Straight Arrow Connector 32"/>
          <p:cNvCxnSpPr>
            <a:stCxn id="32" idx="1"/>
          </p:cNvCxnSpPr>
          <p:nvPr/>
        </p:nvCxnSpPr>
        <p:spPr>
          <a:xfrm flipH="1">
            <a:off x="4267200" y="1942238"/>
            <a:ext cx="1219200" cy="82578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791200" y="1040250"/>
            <a:ext cx="3276600"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37" name="Straight Arrow Connector 36"/>
          <p:cNvCxnSpPr>
            <a:stCxn id="36" idx="1"/>
          </p:cNvCxnSpPr>
          <p:nvPr/>
        </p:nvCxnSpPr>
        <p:spPr>
          <a:xfrm flipH="1">
            <a:off x="4461164" y="1332638"/>
            <a:ext cx="1330036" cy="6096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2426972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2" name="Freeform 31"/>
          <p:cNvSpPr/>
          <p:nvPr/>
        </p:nvSpPr>
        <p:spPr>
          <a:xfrm>
            <a:off x="0" y="304801"/>
            <a:ext cx="4553147" cy="1731390"/>
          </a:xfrm>
          <a:custGeom>
            <a:avLst/>
            <a:gdLst>
              <a:gd name="connsiteX0" fmla="*/ 0 w 4553147"/>
              <a:gd name="connsiteY0" fmla="*/ 1121789 h 1140643"/>
              <a:gd name="connsiteX1" fmla="*/ 4553147 w 4553147"/>
              <a:gd name="connsiteY1" fmla="*/ 1140643 h 1140643"/>
              <a:gd name="connsiteX2" fmla="*/ 3487918 w 4553147"/>
              <a:gd name="connsiteY2" fmla="*/ 0 h 1140643"/>
              <a:gd name="connsiteX3" fmla="*/ 9427 w 4553147"/>
              <a:gd name="connsiteY3" fmla="*/ 9426 h 1140643"/>
              <a:gd name="connsiteX4" fmla="*/ 0 w 4553147"/>
              <a:gd name="connsiteY4" fmla="*/ 1121789 h 114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3147" h="1140643">
                <a:moveTo>
                  <a:pt x="0" y="1121789"/>
                </a:moveTo>
                <a:lnTo>
                  <a:pt x="4553147" y="1140643"/>
                </a:lnTo>
                <a:lnTo>
                  <a:pt x="3487918" y="0"/>
                </a:lnTo>
                <a:lnTo>
                  <a:pt x="9427" y="9426"/>
                </a:lnTo>
                <a:cubicBezTo>
                  <a:pt x="12569" y="383356"/>
                  <a:pt x="15712" y="757286"/>
                  <a:pt x="0" y="1121789"/>
                </a:cubicBezTo>
                <a:close/>
              </a:path>
            </a:pathLst>
          </a:cu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reeform 2"/>
          <p:cNvSpPr/>
          <p:nvPr/>
        </p:nvSpPr>
        <p:spPr>
          <a:xfrm>
            <a:off x="0" y="2013527"/>
            <a:ext cx="5892800" cy="1348509"/>
          </a:xfrm>
          <a:custGeom>
            <a:avLst/>
            <a:gdLst>
              <a:gd name="connsiteX0" fmla="*/ 0 w 5892800"/>
              <a:gd name="connsiteY0" fmla="*/ 1339273 h 1348509"/>
              <a:gd name="connsiteX1" fmla="*/ 5892800 w 5892800"/>
              <a:gd name="connsiteY1" fmla="*/ 1348509 h 1348509"/>
              <a:gd name="connsiteX2" fmla="*/ 4544291 w 5892800"/>
              <a:gd name="connsiteY2" fmla="*/ 0 h 1348509"/>
              <a:gd name="connsiteX3" fmla="*/ 0 w 5892800"/>
              <a:gd name="connsiteY3" fmla="*/ 9237 h 1348509"/>
              <a:gd name="connsiteX4" fmla="*/ 0 w 5892800"/>
              <a:gd name="connsiteY4" fmla="*/ 1339273 h 1348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800" h="1348509">
                <a:moveTo>
                  <a:pt x="0" y="1339273"/>
                </a:moveTo>
                <a:lnTo>
                  <a:pt x="5892800" y="1348509"/>
                </a:lnTo>
                <a:lnTo>
                  <a:pt x="4544291" y="0"/>
                </a:lnTo>
                <a:lnTo>
                  <a:pt x="0" y="9237"/>
                </a:lnTo>
                <a:cubicBezTo>
                  <a:pt x="3079" y="452582"/>
                  <a:pt x="6157" y="895928"/>
                  <a:pt x="0" y="1339273"/>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343565"/>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743200" y="5950803"/>
            <a:ext cx="2819400" cy="830997"/>
          </a:xfrm>
          <a:prstGeom prst="rect">
            <a:avLst/>
          </a:prstGeom>
          <a:noFill/>
        </p:spPr>
        <p:txBody>
          <a:bodyPr wrap="square" rtlCol="0">
            <a:spAutoFit/>
          </a:bodyPr>
          <a:lstStyle/>
          <a:p>
            <a:r>
              <a:rPr lang="en-US" sz="4800" dirty="0" smtClean="0">
                <a:solidFill>
                  <a:prstClr val="white"/>
                </a:solidFill>
              </a:rPr>
              <a:t>Detail “A”</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a:endCxn id="4" idx="2"/>
          </p:cNvCxnSpPr>
          <p:nvPr/>
        </p:nvCxnSpPr>
        <p:spPr>
          <a:xfrm flipV="1">
            <a:off x="0" y="4709553"/>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1148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4559587"/>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461164" y="4407188"/>
            <a:ext cx="1711036" cy="1010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62600" y="3606225"/>
            <a:ext cx="3733800" cy="584775"/>
          </a:xfrm>
          <a:prstGeom prst="rect">
            <a:avLst/>
          </a:prstGeom>
          <a:noFill/>
        </p:spPr>
        <p:txBody>
          <a:bodyPr wrap="square" rtlCol="0">
            <a:spAutoFit/>
          </a:bodyPr>
          <a:lstStyle/>
          <a:p>
            <a:r>
              <a:rPr lang="en-US" sz="3200" dirty="0" smtClean="0">
                <a:solidFill>
                  <a:prstClr val="white"/>
                </a:solidFill>
              </a:rPr>
              <a:t>12” Granular Type E</a:t>
            </a:r>
            <a:endParaRPr lang="en-US" sz="3200" dirty="0">
              <a:solidFill>
                <a:prstClr val="white"/>
              </a:solidFill>
            </a:endParaRPr>
          </a:p>
        </p:txBody>
      </p:sp>
      <p:cxnSp>
        <p:nvCxnSpPr>
          <p:cNvPr id="14" name="Straight Arrow Connector 13"/>
          <p:cNvCxnSpPr>
            <a:stCxn id="13" idx="1"/>
          </p:cNvCxnSpPr>
          <p:nvPr/>
        </p:nvCxnSpPr>
        <p:spPr>
          <a:xfrm flipH="1">
            <a:off x="4267200" y="3898613"/>
            <a:ext cx="1295400" cy="1010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28636" y="5029200"/>
            <a:ext cx="3352800" cy="584775"/>
          </a:xfrm>
          <a:prstGeom prst="rect">
            <a:avLst/>
          </a:prstGeom>
          <a:noFill/>
        </p:spPr>
        <p:txBody>
          <a:bodyPr wrap="square" rtlCol="0">
            <a:spAutoFit/>
          </a:bodyPr>
          <a:lstStyle/>
          <a:p>
            <a:r>
              <a:rPr lang="en-US" sz="3200" dirty="0" smtClean="0">
                <a:solidFill>
                  <a:prstClr val="white"/>
                </a:solidFill>
              </a:rPr>
              <a:t>Wick drain (TYP)</a:t>
            </a:r>
            <a:endParaRPr lang="en-US" sz="3200" dirty="0">
              <a:solidFill>
                <a:prstClr val="white"/>
              </a:solidFill>
            </a:endParaRPr>
          </a:p>
        </p:txBody>
      </p:sp>
      <p:cxnSp>
        <p:nvCxnSpPr>
          <p:cNvPr id="20" name="Straight Arrow Connector 19"/>
          <p:cNvCxnSpPr/>
          <p:nvPr/>
        </p:nvCxnSpPr>
        <p:spPr>
          <a:xfrm flipH="1" flipV="1">
            <a:off x="2128982" y="4864387"/>
            <a:ext cx="690418" cy="4058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3342198"/>
            <a:ext cx="5911273" cy="10602"/>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 idx="2"/>
          </p:cNvCxnSpPr>
          <p:nvPr/>
        </p:nvCxnSpPr>
        <p:spPr>
          <a:xfrm>
            <a:off x="0" y="2006024"/>
            <a:ext cx="4544291" cy="750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876800" y="457200"/>
            <a:ext cx="3733800" cy="584775"/>
          </a:xfrm>
          <a:prstGeom prst="rect">
            <a:avLst/>
          </a:prstGeom>
          <a:noFill/>
        </p:spPr>
        <p:txBody>
          <a:bodyPr wrap="square" rtlCol="0">
            <a:spAutoFit/>
          </a:bodyPr>
          <a:lstStyle/>
          <a:p>
            <a:r>
              <a:rPr lang="en-US" sz="3200" dirty="0" smtClean="0">
                <a:solidFill>
                  <a:prstClr val="white"/>
                </a:solidFill>
              </a:rPr>
              <a:t>Embankment</a:t>
            </a:r>
            <a:endParaRPr lang="en-US" sz="3200" dirty="0">
              <a:solidFill>
                <a:prstClr val="white"/>
              </a:solidFill>
            </a:endParaRPr>
          </a:p>
        </p:txBody>
      </p:sp>
      <p:cxnSp>
        <p:nvCxnSpPr>
          <p:cNvPr id="34" name="Straight Arrow Connector 33"/>
          <p:cNvCxnSpPr>
            <a:stCxn id="33" idx="1"/>
          </p:cNvCxnSpPr>
          <p:nvPr/>
        </p:nvCxnSpPr>
        <p:spPr>
          <a:xfrm flipH="1">
            <a:off x="3276600" y="749588"/>
            <a:ext cx="1600200" cy="58304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914236" y="1905000"/>
            <a:ext cx="0" cy="36238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952336" y="1905000"/>
            <a:ext cx="409864" cy="362383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7" name="Straight Connector 36"/>
          <p:cNvCxnSpPr/>
          <p:nvPr/>
        </p:nvCxnSpPr>
        <p:spPr>
          <a:xfrm>
            <a:off x="2362200" y="1905000"/>
            <a:ext cx="0" cy="36238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914236" y="1905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67164" y="5338618"/>
            <a:ext cx="923636" cy="452582"/>
          </a:xfrm>
          <a:custGeom>
            <a:avLst/>
            <a:gdLst>
              <a:gd name="connsiteX0" fmla="*/ 0 w 923636"/>
              <a:gd name="connsiteY0" fmla="*/ 193964 h 452582"/>
              <a:gd name="connsiteX1" fmla="*/ 434109 w 923636"/>
              <a:gd name="connsiteY1" fmla="*/ 184727 h 452582"/>
              <a:gd name="connsiteX2" fmla="*/ 369454 w 923636"/>
              <a:gd name="connsiteY2" fmla="*/ 0 h 452582"/>
              <a:gd name="connsiteX3" fmla="*/ 692727 w 923636"/>
              <a:gd name="connsiteY3" fmla="*/ 452582 h 452582"/>
              <a:gd name="connsiteX4" fmla="*/ 600363 w 923636"/>
              <a:gd name="connsiteY4" fmla="*/ 193964 h 452582"/>
              <a:gd name="connsiteX5" fmla="*/ 923636 w 923636"/>
              <a:gd name="connsiteY5" fmla="*/ 193964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36" h="452582">
                <a:moveTo>
                  <a:pt x="0" y="193964"/>
                </a:moveTo>
                <a:lnTo>
                  <a:pt x="434109" y="184727"/>
                </a:lnTo>
                <a:lnTo>
                  <a:pt x="369454" y="0"/>
                </a:lnTo>
                <a:lnTo>
                  <a:pt x="692727" y="452582"/>
                </a:lnTo>
                <a:lnTo>
                  <a:pt x="600363" y="193964"/>
                </a:lnTo>
                <a:lnTo>
                  <a:pt x="923636" y="193964"/>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39" name="TextBox 38"/>
          <p:cNvSpPr txBox="1"/>
          <p:nvPr/>
        </p:nvSpPr>
        <p:spPr>
          <a:xfrm>
            <a:off x="6172200" y="2234625"/>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40" name="Straight Arrow Connector 39"/>
          <p:cNvCxnSpPr>
            <a:stCxn id="39" idx="1"/>
          </p:cNvCxnSpPr>
          <p:nvPr/>
        </p:nvCxnSpPr>
        <p:spPr>
          <a:xfrm flipH="1">
            <a:off x="4572000" y="2527013"/>
            <a:ext cx="1600200" cy="81518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6400" y="1649850"/>
            <a:ext cx="3733800" cy="584775"/>
          </a:xfrm>
          <a:prstGeom prst="rect">
            <a:avLst/>
          </a:prstGeom>
          <a:noFill/>
        </p:spPr>
        <p:txBody>
          <a:bodyPr wrap="square" rtlCol="0">
            <a:spAutoFit/>
          </a:bodyPr>
          <a:lstStyle/>
          <a:p>
            <a:r>
              <a:rPr lang="en-US" sz="3200" dirty="0" smtClean="0">
                <a:solidFill>
                  <a:prstClr val="white"/>
                </a:solidFill>
              </a:rPr>
              <a:t>12” Granular Type </a:t>
            </a:r>
            <a:r>
              <a:rPr lang="en-US" sz="3200" dirty="0">
                <a:solidFill>
                  <a:prstClr val="white"/>
                </a:solidFill>
              </a:rPr>
              <a:t>D</a:t>
            </a:r>
          </a:p>
        </p:txBody>
      </p:sp>
      <p:cxnSp>
        <p:nvCxnSpPr>
          <p:cNvPr id="42" name="Straight Arrow Connector 41"/>
          <p:cNvCxnSpPr>
            <a:stCxn id="41" idx="1"/>
          </p:cNvCxnSpPr>
          <p:nvPr/>
        </p:nvCxnSpPr>
        <p:spPr>
          <a:xfrm flipH="1">
            <a:off x="4267200" y="1942238"/>
            <a:ext cx="1219200" cy="82578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791200" y="1040250"/>
            <a:ext cx="3276600"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44" name="Straight Arrow Connector 43"/>
          <p:cNvCxnSpPr>
            <a:stCxn id="43" idx="1"/>
          </p:cNvCxnSpPr>
          <p:nvPr/>
        </p:nvCxnSpPr>
        <p:spPr>
          <a:xfrm flipH="1">
            <a:off x="4461164" y="1332638"/>
            <a:ext cx="1330036" cy="6096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13035683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cxnSp>
        <p:nvCxnSpPr>
          <p:cNvPr id="4" name="Elbow Connector 3"/>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7" name="TextBox 6"/>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2140636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cxnSp>
        <p:nvCxnSpPr>
          <p:cNvPr id="7" name="Elbow Connector 6"/>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9" name="TextBox 8"/>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6456647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12" name="TextBox 11"/>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21305725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15" name="TextBox 14"/>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41117245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9006"/>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sp>
        <p:nvSpPr>
          <p:cNvPr id="3" name="Freeform 2"/>
          <p:cNvSpPr/>
          <p:nvPr/>
        </p:nvSpPr>
        <p:spPr>
          <a:xfrm>
            <a:off x="9236" y="4248727"/>
            <a:ext cx="5209309" cy="1182255"/>
          </a:xfrm>
          <a:custGeom>
            <a:avLst/>
            <a:gdLst>
              <a:gd name="connsiteX0" fmla="*/ 0 w 5209309"/>
              <a:gd name="connsiteY0" fmla="*/ 0 h 1182255"/>
              <a:gd name="connsiteX1" fmla="*/ 0 w 5209309"/>
              <a:gd name="connsiteY1" fmla="*/ 1182255 h 1182255"/>
              <a:gd name="connsiteX2" fmla="*/ 4451928 w 5209309"/>
              <a:gd name="connsiteY2" fmla="*/ 1173018 h 1182255"/>
              <a:gd name="connsiteX3" fmla="*/ 5209309 w 5209309"/>
              <a:gd name="connsiteY3" fmla="*/ 36946 h 1182255"/>
              <a:gd name="connsiteX4" fmla="*/ 0 w 5209309"/>
              <a:gd name="connsiteY4" fmla="*/ 0 h 118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309" h="1182255">
                <a:moveTo>
                  <a:pt x="0" y="0"/>
                </a:moveTo>
                <a:lnTo>
                  <a:pt x="0" y="1182255"/>
                </a:lnTo>
                <a:lnTo>
                  <a:pt x="4451928" y="1173018"/>
                </a:lnTo>
                <a:lnTo>
                  <a:pt x="5209309" y="3694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5720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8300" y="4114800"/>
            <a:ext cx="36957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14" name="Straight Arrow Connector 13"/>
          <p:cNvCxnSpPr>
            <a:stCxn id="13" idx="1"/>
          </p:cNvCxnSpPr>
          <p:nvPr/>
        </p:nvCxnSpPr>
        <p:spPr>
          <a:xfrm flipH="1">
            <a:off x="3581400" y="44071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26" name="TextBox 25"/>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14311752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9006"/>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sp>
        <p:nvSpPr>
          <p:cNvPr id="3" name="Freeform 2"/>
          <p:cNvSpPr/>
          <p:nvPr/>
        </p:nvSpPr>
        <p:spPr>
          <a:xfrm>
            <a:off x="9236" y="4248727"/>
            <a:ext cx="5209309" cy="1182255"/>
          </a:xfrm>
          <a:custGeom>
            <a:avLst/>
            <a:gdLst>
              <a:gd name="connsiteX0" fmla="*/ 0 w 5209309"/>
              <a:gd name="connsiteY0" fmla="*/ 0 h 1182255"/>
              <a:gd name="connsiteX1" fmla="*/ 0 w 5209309"/>
              <a:gd name="connsiteY1" fmla="*/ 1182255 h 1182255"/>
              <a:gd name="connsiteX2" fmla="*/ 4451928 w 5209309"/>
              <a:gd name="connsiteY2" fmla="*/ 1173018 h 1182255"/>
              <a:gd name="connsiteX3" fmla="*/ 5209309 w 5209309"/>
              <a:gd name="connsiteY3" fmla="*/ 36946 h 1182255"/>
              <a:gd name="connsiteX4" fmla="*/ 0 w 5209309"/>
              <a:gd name="connsiteY4" fmla="*/ 0 h 118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309" h="1182255">
                <a:moveTo>
                  <a:pt x="0" y="0"/>
                </a:moveTo>
                <a:lnTo>
                  <a:pt x="0" y="1182255"/>
                </a:lnTo>
                <a:lnTo>
                  <a:pt x="4451928" y="1173018"/>
                </a:lnTo>
                <a:lnTo>
                  <a:pt x="5209309" y="3694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5720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8300" y="4114800"/>
            <a:ext cx="36957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14" name="Straight Arrow Connector 13"/>
          <p:cNvCxnSpPr>
            <a:stCxn id="13" idx="1"/>
          </p:cNvCxnSpPr>
          <p:nvPr/>
        </p:nvCxnSpPr>
        <p:spPr>
          <a:xfrm flipH="1">
            <a:off x="3581400" y="44071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5814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8" name="Straight Connector 17"/>
          <p:cNvCxnSpPr/>
          <p:nvPr/>
        </p:nvCxnSpPr>
        <p:spPr>
          <a:xfrm>
            <a:off x="0" y="4279612"/>
            <a:ext cx="5316682"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1"/>
          </p:cNvCxnSpPr>
          <p:nvPr/>
        </p:nvCxnSpPr>
        <p:spPr>
          <a:xfrm flipH="1">
            <a:off x="4876800" y="3873788"/>
            <a:ext cx="1295400" cy="37493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3675039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ODOT Reviewing w/FHWA</a:t>
            </a:r>
            <a:endParaRPr lang="en-US" sz="3200" dirty="0"/>
          </a:p>
        </p:txBody>
      </p:sp>
      <p:sp>
        <p:nvSpPr>
          <p:cNvPr id="3" name="Content Placeholder 2"/>
          <p:cNvSpPr>
            <a:spLocks noGrp="1"/>
          </p:cNvSpPr>
          <p:nvPr>
            <p:ph idx="1"/>
          </p:nvPr>
        </p:nvSpPr>
        <p:spPr/>
        <p:txBody>
          <a:bodyPr/>
          <a:lstStyle/>
          <a:p>
            <a:r>
              <a:rPr lang="en-US" sz="2400" dirty="0" smtClean="0"/>
              <a:t>The </a:t>
            </a:r>
            <a:r>
              <a:rPr lang="en-US" sz="2400" dirty="0"/>
              <a:t>Department will consider l</a:t>
            </a:r>
            <a:r>
              <a:rPr lang="en-US" sz="2400" dirty="0" smtClean="0"/>
              <a:t>ooking into time </a:t>
            </a:r>
            <a:r>
              <a:rPr lang="en-US" sz="2400" dirty="0"/>
              <a:t>based VECP’s </a:t>
            </a:r>
            <a:r>
              <a:rPr lang="en-US" sz="2400" dirty="0" smtClean="0"/>
              <a:t>which will </a:t>
            </a:r>
            <a:r>
              <a:rPr lang="en-US" sz="2400" dirty="0"/>
              <a:t>be discussed further with FHWA and the ODOT </a:t>
            </a:r>
            <a:r>
              <a:rPr lang="en-US" sz="2400" dirty="0" smtClean="0"/>
              <a:t>Committee</a:t>
            </a:r>
            <a:endParaRPr lang="en-US" sz="2400" dirty="0"/>
          </a:p>
          <a:p>
            <a:endParaRPr lang="en-US" sz="2400" dirty="0"/>
          </a:p>
          <a:p>
            <a:r>
              <a:rPr lang="en-US" sz="2400" dirty="0" smtClean="0"/>
              <a:t>Contractors will have the option to request and appeal for all VECP</a:t>
            </a:r>
            <a:r>
              <a:rPr lang="en-US" sz="2400" dirty="0"/>
              <a:t> </a:t>
            </a:r>
            <a:r>
              <a:rPr lang="en-US" sz="2400" dirty="0" smtClean="0"/>
              <a:t>rejections</a:t>
            </a:r>
            <a:endParaRPr lang="en-US" sz="2400" dirty="0"/>
          </a:p>
          <a:p>
            <a:pPr marL="0" indent="0">
              <a:buNone/>
            </a:pPr>
            <a:endParaRPr lang="en-US" sz="2400" dirty="0"/>
          </a:p>
        </p:txBody>
      </p:sp>
    </p:spTree>
    <p:extLst>
      <p:ext uri="{BB962C8B-B14F-4D97-AF65-F5344CB8AC3E}">
        <p14:creationId xmlns:p14="http://schemas.microsoft.com/office/powerpoint/2010/main" val="1616937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9006"/>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sp>
        <p:nvSpPr>
          <p:cNvPr id="3" name="Freeform 2"/>
          <p:cNvSpPr/>
          <p:nvPr/>
        </p:nvSpPr>
        <p:spPr>
          <a:xfrm>
            <a:off x="9236" y="4248727"/>
            <a:ext cx="5209309" cy="1182255"/>
          </a:xfrm>
          <a:custGeom>
            <a:avLst/>
            <a:gdLst>
              <a:gd name="connsiteX0" fmla="*/ 0 w 5209309"/>
              <a:gd name="connsiteY0" fmla="*/ 0 h 1182255"/>
              <a:gd name="connsiteX1" fmla="*/ 0 w 5209309"/>
              <a:gd name="connsiteY1" fmla="*/ 1182255 h 1182255"/>
              <a:gd name="connsiteX2" fmla="*/ 4451928 w 5209309"/>
              <a:gd name="connsiteY2" fmla="*/ 1173018 h 1182255"/>
              <a:gd name="connsiteX3" fmla="*/ 5209309 w 5209309"/>
              <a:gd name="connsiteY3" fmla="*/ 36946 h 1182255"/>
              <a:gd name="connsiteX4" fmla="*/ 0 w 5209309"/>
              <a:gd name="connsiteY4" fmla="*/ 0 h 118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309" h="1182255">
                <a:moveTo>
                  <a:pt x="0" y="0"/>
                </a:moveTo>
                <a:lnTo>
                  <a:pt x="0" y="1182255"/>
                </a:lnTo>
                <a:lnTo>
                  <a:pt x="4451928" y="1173018"/>
                </a:lnTo>
                <a:lnTo>
                  <a:pt x="5209309" y="3694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5720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8300" y="4114800"/>
            <a:ext cx="36957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14" name="Straight Arrow Connector 13"/>
          <p:cNvCxnSpPr>
            <a:stCxn id="13" idx="1"/>
          </p:cNvCxnSpPr>
          <p:nvPr/>
        </p:nvCxnSpPr>
        <p:spPr>
          <a:xfrm flipH="1">
            <a:off x="3581400" y="44071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5814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sp>
        <p:nvSpPr>
          <p:cNvPr id="15" name="Freeform 14"/>
          <p:cNvSpPr/>
          <p:nvPr/>
        </p:nvSpPr>
        <p:spPr>
          <a:xfrm>
            <a:off x="9236" y="3352800"/>
            <a:ext cx="5846619" cy="923636"/>
          </a:xfrm>
          <a:custGeom>
            <a:avLst/>
            <a:gdLst>
              <a:gd name="connsiteX0" fmla="*/ 0 w 5846619"/>
              <a:gd name="connsiteY0" fmla="*/ 914400 h 923636"/>
              <a:gd name="connsiteX1" fmla="*/ 5246255 w 5846619"/>
              <a:gd name="connsiteY1" fmla="*/ 923636 h 923636"/>
              <a:gd name="connsiteX2" fmla="*/ 5846619 w 5846619"/>
              <a:gd name="connsiteY2" fmla="*/ 18473 h 923636"/>
              <a:gd name="connsiteX3" fmla="*/ 0 w 5846619"/>
              <a:gd name="connsiteY3" fmla="*/ 0 h 923636"/>
              <a:gd name="connsiteX4" fmla="*/ 0 w 5846619"/>
              <a:gd name="connsiteY4" fmla="*/ 914400 h 92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619" h="923636">
                <a:moveTo>
                  <a:pt x="0" y="914400"/>
                </a:moveTo>
                <a:lnTo>
                  <a:pt x="5246255" y="923636"/>
                </a:lnTo>
                <a:lnTo>
                  <a:pt x="5846619" y="18473"/>
                </a:lnTo>
                <a:lnTo>
                  <a:pt x="0" y="0"/>
                </a:lnTo>
                <a:lnTo>
                  <a:pt x="0" y="91440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a:stCxn id="17" idx="1"/>
          </p:cNvCxnSpPr>
          <p:nvPr/>
        </p:nvCxnSpPr>
        <p:spPr>
          <a:xfrm flipH="1">
            <a:off x="4876800" y="3873788"/>
            <a:ext cx="1295400" cy="37493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4279612"/>
            <a:ext cx="5316682"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00700" y="2209800"/>
            <a:ext cx="36957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21" name="Straight Arrow Connector 20"/>
          <p:cNvCxnSpPr>
            <a:stCxn id="20" idx="1"/>
          </p:cNvCxnSpPr>
          <p:nvPr/>
        </p:nvCxnSpPr>
        <p:spPr>
          <a:xfrm flipH="1">
            <a:off x="3886200" y="2502188"/>
            <a:ext cx="1714500" cy="12316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26135257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9006"/>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sp>
        <p:nvSpPr>
          <p:cNvPr id="3" name="Freeform 2"/>
          <p:cNvSpPr/>
          <p:nvPr/>
        </p:nvSpPr>
        <p:spPr>
          <a:xfrm>
            <a:off x="9236" y="4248727"/>
            <a:ext cx="5209309" cy="1182255"/>
          </a:xfrm>
          <a:custGeom>
            <a:avLst/>
            <a:gdLst>
              <a:gd name="connsiteX0" fmla="*/ 0 w 5209309"/>
              <a:gd name="connsiteY0" fmla="*/ 0 h 1182255"/>
              <a:gd name="connsiteX1" fmla="*/ 0 w 5209309"/>
              <a:gd name="connsiteY1" fmla="*/ 1182255 h 1182255"/>
              <a:gd name="connsiteX2" fmla="*/ 4451928 w 5209309"/>
              <a:gd name="connsiteY2" fmla="*/ 1173018 h 1182255"/>
              <a:gd name="connsiteX3" fmla="*/ 5209309 w 5209309"/>
              <a:gd name="connsiteY3" fmla="*/ 36946 h 1182255"/>
              <a:gd name="connsiteX4" fmla="*/ 0 w 5209309"/>
              <a:gd name="connsiteY4" fmla="*/ 0 h 118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309" h="1182255">
                <a:moveTo>
                  <a:pt x="0" y="0"/>
                </a:moveTo>
                <a:lnTo>
                  <a:pt x="0" y="1182255"/>
                </a:lnTo>
                <a:lnTo>
                  <a:pt x="4451928" y="1173018"/>
                </a:lnTo>
                <a:lnTo>
                  <a:pt x="5209309" y="3694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5720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8300" y="4114800"/>
            <a:ext cx="36957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14" name="Straight Arrow Connector 13"/>
          <p:cNvCxnSpPr>
            <a:stCxn id="13" idx="1"/>
          </p:cNvCxnSpPr>
          <p:nvPr/>
        </p:nvCxnSpPr>
        <p:spPr>
          <a:xfrm flipH="1">
            <a:off x="3581400" y="44071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5814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sp>
        <p:nvSpPr>
          <p:cNvPr id="15" name="Freeform 14"/>
          <p:cNvSpPr/>
          <p:nvPr/>
        </p:nvSpPr>
        <p:spPr>
          <a:xfrm>
            <a:off x="9236" y="3352800"/>
            <a:ext cx="5846619" cy="923636"/>
          </a:xfrm>
          <a:custGeom>
            <a:avLst/>
            <a:gdLst>
              <a:gd name="connsiteX0" fmla="*/ 0 w 5846619"/>
              <a:gd name="connsiteY0" fmla="*/ 914400 h 923636"/>
              <a:gd name="connsiteX1" fmla="*/ 5246255 w 5846619"/>
              <a:gd name="connsiteY1" fmla="*/ 923636 h 923636"/>
              <a:gd name="connsiteX2" fmla="*/ 5846619 w 5846619"/>
              <a:gd name="connsiteY2" fmla="*/ 18473 h 923636"/>
              <a:gd name="connsiteX3" fmla="*/ 0 w 5846619"/>
              <a:gd name="connsiteY3" fmla="*/ 0 h 923636"/>
              <a:gd name="connsiteX4" fmla="*/ 0 w 5846619"/>
              <a:gd name="connsiteY4" fmla="*/ 914400 h 92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619" h="923636">
                <a:moveTo>
                  <a:pt x="0" y="914400"/>
                </a:moveTo>
                <a:lnTo>
                  <a:pt x="5246255" y="923636"/>
                </a:lnTo>
                <a:lnTo>
                  <a:pt x="5846619" y="18473"/>
                </a:lnTo>
                <a:lnTo>
                  <a:pt x="0" y="0"/>
                </a:lnTo>
                <a:lnTo>
                  <a:pt x="0" y="91440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a:stCxn id="17" idx="1"/>
          </p:cNvCxnSpPr>
          <p:nvPr/>
        </p:nvCxnSpPr>
        <p:spPr>
          <a:xfrm flipH="1">
            <a:off x="4876800" y="3873788"/>
            <a:ext cx="1295400" cy="37493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4279612"/>
            <a:ext cx="5316682"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008255" y="1371600"/>
            <a:ext cx="3211945"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30" name="Straight Connector 29"/>
          <p:cNvCxnSpPr/>
          <p:nvPr/>
        </p:nvCxnSpPr>
        <p:spPr>
          <a:xfrm>
            <a:off x="0" y="3343565"/>
            <a:ext cx="5855855"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1"/>
          </p:cNvCxnSpPr>
          <p:nvPr/>
        </p:nvCxnSpPr>
        <p:spPr>
          <a:xfrm flipH="1">
            <a:off x="4305300" y="1663988"/>
            <a:ext cx="1702955" cy="16126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00700" y="2209800"/>
            <a:ext cx="34671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33" name="Straight Arrow Connector 32"/>
          <p:cNvCxnSpPr>
            <a:stCxn id="32" idx="1"/>
          </p:cNvCxnSpPr>
          <p:nvPr/>
        </p:nvCxnSpPr>
        <p:spPr>
          <a:xfrm flipH="1">
            <a:off x="4461164" y="2502188"/>
            <a:ext cx="1139536" cy="12316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34461998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9006"/>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sp>
        <p:nvSpPr>
          <p:cNvPr id="3" name="Freeform 2"/>
          <p:cNvSpPr/>
          <p:nvPr/>
        </p:nvSpPr>
        <p:spPr>
          <a:xfrm>
            <a:off x="9236" y="4248727"/>
            <a:ext cx="5209309" cy="1182255"/>
          </a:xfrm>
          <a:custGeom>
            <a:avLst/>
            <a:gdLst>
              <a:gd name="connsiteX0" fmla="*/ 0 w 5209309"/>
              <a:gd name="connsiteY0" fmla="*/ 0 h 1182255"/>
              <a:gd name="connsiteX1" fmla="*/ 0 w 5209309"/>
              <a:gd name="connsiteY1" fmla="*/ 1182255 h 1182255"/>
              <a:gd name="connsiteX2" fmla="*/ 4451928 w 5209309"/>
              <a:gd name="connsiteY2" fmla="*/ 1173018 h 1182255"/>
              <a:gd name="connsiteX3" fmla="*/ 5209309 w 5209309"/>
              <a:gd name="connsiteY3" fmla="*/ 36946 h 1182255"/>
              <a:gd name="connsiteX4" fmla="*/ 0 w 5209309"/>
              <a:gd name="connsiteY4" fmla="*/ 0 h 118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309" h="1182255">
                <a:moveTo>
                  <a:pt x="0" y="0"/>
                </a:moveTo>
                <a:lnTo>
                  <a:pt x="0" y="1182255"/>
                </a:lnTo>
                <a:lnTo>
                  <a:pt x="4451928" y="1173018"/>
                </a:lnTo>
                <a:lnTo>
                  <a:pt x="5209309" y="3694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5720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8300" y="4114800"/>
            <a:ext cx="36957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14" name="Straight Arrow Connector 13"/>
          <p:cNvCxnSpPr>
            <a:stCxn id="13" idx="1"/>
          </p:cNvCxnSpPr>
          <p:nvPr/>
        </p:nvCxnSpPr>
        <p:spPr>
          <a:xfrm flipH="1">
            <a:off x="3581400" y="44071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5814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sp>
        <p:nvSpPr>
          <p:cNvPr id="15" name="Freeform 14"/>
          <p:cNvSpPr/>
          <p:nvPr/>
        </p:nvSpPr>
        <p:spPr>
          <a:xfrm>
            <a:off x="9236" y="3352800"/>
            <a:ext cx="5846619" cy="923636"/>
          </a:xfrm>
          <a:custGeom>
            <a:avLst/>
            <a:gdLst>
              <a:gd name="connsiteX0" fmla="*/ 0 w 5846619"/>
              <a:gd name="connsiteY0" fmla="*/ 914400 h 923636"/>
              <a:gd name="connsiteX1" fmla="*/ 5246255 w 5846619"/>
              <a:gd name="connsiteY1" fmla="*/ 923636 h 923636"/>
              <a:gd name="connsiteX2" fmla="*/ 5846619 w 5846619"/>
              <a:gd name="connsiteY2" fmla="*/ 18473 h 923636"/>
              <a:gd name="connsiteX3" fmla="*/ 0 w 5846619"/>
              <a:gd name="connsiteY3" fmla="*/ 0 h 923636"/>
              <a:gd name="connsiteX4" fmla="*/ 0 w 5846619"/>
              <a:gd name="connsiteY4" fmla="*/ 914400 h 92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619" h="923636">
                <a:moveTo>
                  <a:pt x="0" y="914400"/>
                </a:moveTo>
                <a:lnTo>
                  <a:pt x="5246255" y="923636"/>
                </a:lnTo>
                <a:lnTo>
                  <a:pt x="5846619" y="18473"/>
                </a:lnTo>
                <a:lnTo>
                  <a:pt x="0" y="0"/>
                </a:lnTo>
                <a:lnTo>
                  <a:pt x="0" y="91440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a:stCxn id="17" idx="1"/>
          </p:cNvCxnSpPr>
          <p:nvPr/>
        </p:nvCxnSpPr>
        <p:spPr>
          <a:xfrm flipH="1">
            <a:off x="4876800" y="3873788"/>
            <a:ext cx="1295400" cy="37493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4279612"/>
            <a:ext cx="5316682"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828636" y="5638800"/>
            <a:ext cx="3352800" cy="584775"/>
          </a:xfrm>
          <a:prstGeom prst="rect">
            <a:avLst/>
          </a:prstGeom>
          <a:noFill/>
        </p:spPr>
        <p:txBody>
          <a:bodyPr wrap="square" rtlCol="0">
            <a:spAutoFit/>
          </a:bodyPr>
          <a:lstStyle/>
          <a:p>
            <a:r>
              <a:rPr lang="en-US" sz="3200" dirty="0" smtClean="0">
                <a:solidFill>
                  <a:prstClr val="white"/>
                </a:solidFill>
              </a:rPr>
              <a:t>Wick drain (TYP)</a:t>
            </a:r>
            <a:endParaRPr lang="en-US" sz="3200" dirty="0">
              <a:solidFill>
                <a:prstClr val="white"/>
              </a:solidFill>
            </a:endParaRPr>
          </a:p>
        </p:txBody>
      </p:sp>
      <p:sp>
        <p:nvSpPr>
          <p:cNvPr id="29" name="TextBox 28"/>
          <p:cNvSpPr txBox="1"/>
          <p:nvPr/>
        </p:nvSpPr>
        <p:spPr>
          <a:xfrm>
            <a:off x="6008255" y="1371600"/>
            <a:ext cx="3211945"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30" name="Straight Connector 29"/>
          <p:cNvCxnSpPr/>
          <p:nvPr/>
        </p:nvCxnSpPr>
        <p:spPr>
          <a:xfrm>
            <a:off x="0" y="3343565"/>
            <a:ext cx="5855855"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1"/>
          </p:cNvCxnSpPr>
          <p:nvPr/>
        </p:nvCxnSpPr>
        <p:spPr>
          <a:xfrm flipH="1">
            <a:off x="4305300" y="1663988"/>
            <a:ext cx="1702955" cy="16126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00700" y="2209800"/>
            <a:ext cx="34671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33" name="Straight Arrow Connector 32"/>
          <p:cNvCxnSpPr>
            <a:stCxn id="32" idx="1"/>
          </p:cNvCxnSpPr>
          <p:nvPr/>
        </p:nvCxnSpPr>
        <p:spPr>
          <a:xfrm flipH="1">
            <a:off x="4461164" y="2502188"/>
            <a:ext cx="1139536" cy="12316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36" name="Rectangle 35"/>
          <p:cNvSpPr/>
          <p:nvPr/>
        </p:nvSpPr>
        <p:spPr>
          <a:xfrm>
            <a:off x="1905000" y="3200400"/>
            <a:ext cx="457200" cy="331903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7" name="Straight Connector 36"/>
          <p:cNvCxnSpPr/>
          <p:nvPr/>
        </p:nvCxnSpPr>
        <p:spPr>
          <a:xfrm>
            <a:off x="1914236" y="32004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905000" y="3200400"/>
            <a:ext cx="9236" cy="3319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62200" y="3200400"/>
            <a:ext cx="0" cy="3319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1667164" y="6329218"/>
            <a:ext cx="923636" cy="452582"/>
          </a:xfrm>
          <a:custGeom>
            <a:avLst/>
            <a:gdLst>
              <a:gd name="connsiteX0" fmla="*/ 0 w 923636"/>
              <a:gd name="connsiteY0" fmla="*/ 193964 h 452582"/>
              <a:gd name="connsiteX1" fmla="*/ 434109 w 923636"/>
              <a:gd name="connsiteY1" fmla="*/ 184727 h 452582"/>
              <a:gd name="connsiteX2" fmla="*/ 369454 w 923636"/>
              <a:gd name="connsiteY2" fmla="*/ 0 h 452582"/>
              <a:gd name="connsiteX3" fmla="*/ 692727 w 923636"/>
              <a:gd name="connsiteY3" fmla="*/ 452582 h 452582"/>
              <a:gd name="connsiteX4" fmla="*/ 600363 w 923636"/>
              <a:gd name="connsiteY4" fmla="*/ 193964 h 452582"/>
              <a:gd name="connsiteX5" fmla="*/ 923636 w 923636"/>
              <a:gd name="connsiteY5" fmla="*/ 193964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36" h="452582">
                <a:moveTo>
                  <a:pt x="0" y="193964"/>
                </a:moveTo>
                <a:lnTo>
                  <a:pt x="434109" y="184727"/>
                </a:lnTo>
                <a:lnTo>
                  <a:pt x="369454" y="0"/>
                </a:lnTo>
                <a:lnTo>
                  <a:pt x="692727" y="452582"/>
                </a:lnTo>
                <a:lnTo>
                  <a:pt x="600363" y="193964"/>
                </a:lnTo>
                <a:lnTo>
                  <a:pt x="923636" y="193964"/>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cxnSp>
        <p:nvCxnSpPr>
          <p:cNvPr id="28" name="Straight Arrow Connector 27"/>
          <p:cNvCxnSpPr>
            <a:stCxn id="26" idx="1"/>
          </p:cNvCxnSpPr>
          <p:nvPr/>
        </p:nvCxnSpPr>
        <p:spPr>
          <a:xfrm flipH="1" flipV="1">
            <a:off x="2128982" y="5854988"/>
            <a:ext cx="699654" cy="762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97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9006"/>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3124200" y="2667000"/>
            <a:ext cx="6019800" cy="762000"/>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“B”</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sp>
        <p:nvSpPr>
          <p:cNvPr id="3" name="Freeform 2"/>
          <p:cNvSpPr/>
          <p:nvPr/>
        </p:nvSpPr>
        <p:spPr>
          <a:xfrm>
            <a:off x="9236" y="4248727"/>
            <a:ext cx="5209309" cy="1182255"/>
          </a:xfrm>
          <a:custGeom>
            <a:avLst/>
            <a:gdLst>
              <a:gd name="connsiteX0" fmla="*/ 0 w 5209309"/>
              <a:gd name="connsiteY0" fmla="*/ 0 h 1182255"/>
              <a:gd name="connsiteX1" fmla="*/ 0 w 5209309"/>
              <a:gd name="connsiteY1" fmla="*/ 1182255 h 1182255"/>
              <a:gd name="connsiteX2" fmla="*/ 4451928 w 5209309"/>
              <a:gd name="connsiteY2" fmla="*/ 1173018 h 1182255"/>
              <a:gd name="connsiteX3" fmla="*/ 5209309 w 5209309"/>
              <a:gd name="connsiteY3" fmla="*/ 36946 h 1182255"/>
              <a:gd name="connsiteX4" fmla="*/ 0 w 5209309"/>
              <a:gd name="connsiteY4" fmla="*/ 0 h 118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309" h="1182255">
                <a:moveTo>
                  <a:pt x="0" y="0"/>
                </a:moveTo>
                <a:lnTo>
                  <a:pt x="0" y="1182255"/>
                </a:lnTo>
                <a:lnTo>
                  <a:pt x="4451928" y="1173018"/>
                </a:lnTo>
                <a:lnTo>
                  <a:pt x="5209309" y="3694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5720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8300" y="4114800"/>
            <a:ext cx="36957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14" name="Straight Arrow Connector 13"/>
          <p:cNvCxnSpPr>
            <a:stCxn id="13" idx="1"/>
          </p:cNvCxnSpPr>
          <p:nvPr/>
        </p:nvCxnSpPr>
        <p:spPr>
          <a:xfrm flipH="1">
            <a:off x="3581400" y="44071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5814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sp>
        <p:nvSpPr>
          <p:cNvPr id="15" name="Freeform 14"/>
          <p:cNvSpPr/>
          <p:nvPr/>
        </p:nvSpPr>
        <p:spPr>
          <a:xfrm>
            <a:off x="9236" y="3352800"/>
            <a:ext cx="5846619" cy="923636"/>
          </a:xfrm>
          <a:custGeom>
            <a:avLst/>
            <a:gdLst>
              <a:gd name="connsiteX0" fmla="*/ 0 w 5846619"/>
              <a:gd name="connsiteY0" fmla="*/ 914400 h 923636"/>
              <a:gd name="connsiteX1" fmla="*/ 5246255 w 5846619"/>
              <a:gd name="connsiteY1" fmla="*/ 923636 h 923636"/>
              <a:gd name="connsiteX2" fmla="*/ 5846619 w 5846619"/>
              <a:gd name="connsiteY2" fmla="*/ 18473 h 923636"/>
              <a:gd name="connsiteX3" fmla="*/ 0 w 5846619"/>
              <a:gd name="connsiteY3" fmla="*/ 0 h 923636"/>
              <a:gd name="connsiteX4" fmla="*/ 0 w 5846619"/>
              <a:gd name="connsiteY4" fmla="*/ 914400 h 92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619" h="923636">
                <a:moveTo>
                  <a:pt x="0" y="914400"/>
                </a:moveTo>
                <a:lnTo>
                  <a:pt x="5246255" y="923636"/>
                </a:lnTo>
                <a:lnTo>
                  <a:pt x="5846619" y="18473"/>
                </a:lnTo>
                <a:lnTo>
                  <a:pt x="0" y="0"/>
                </a:lnTo>
                <a:lnTo>
                  <a:pt x="0" y="91440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a:stCxn id="17" idx="1"/>
          </p:cNvCxnSpPr>
          <p:nvPr/>
        </p:nvCxnSpPr>
        <p:spPr>
          <a:xfrm flipH="1">
            <a:off x="4876800" y="3873788"/>
            <a:ext cx="1295400" cy="37493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4279612"/>
            <a:ext cx="5316682"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23654" y="5638800"/>
            <a:ext cx="3352800" cy="584775"/>
          </a:xfrm>
          <a:prstGeom prst="rect">
            <a:avLst/>
          </a:prstGeom>
          <a:noFill/>
        </p:spPr>
        <p:txBody>
          <a:bodyPr wrap="square" rtlCol="0">
            <a:spAutoFit/>
          </a:bodyPr>
          <a:lstStyle/>
          <a:p>
            <a:r>
              <a:rPr lang="en-US" sz="3200" dirty="0" smtClean="0">
                <a:solidFill>
                  <a:prstClr val="white"/>
                </a:solidFill>
              </a:rPr>
              <a:t>Wick drain (TYP)</a:t>
            </a:r>
            <a:endParaRPr lang="en-US" sz="3200" dirty="0">
              <a:solidFill>
                <a:prstClr val="white"/>
              </a:solidFill>
            </a:endParaRPr>
          </a:p>
        </p:txBody>
      </p:sp>
      <p:cxnSp>
        <p:nvCxnSpPr>
          <p:cNvPr id="30" name="Straight Connector 29"/>
          <p:cNvCxnSpPr/>
          <p:nvPr/>
        </p:nvCxnSpPr>
        <p:spPr>
          <a:xfrm>
            <a:off x="0" y="3343565"/>
            <a:ext cx="2362200" cy="923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29000" y="3352800"/>
            <a:ext cx="2426855"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62200" y="3343565"/>
            <a:ext cx="1066800" cy="314035"/>
          </a:xfrm>
          <a:prstGeom prst="rect">
            <a:avLst/>
          </a:prstGeom>
          <a:pattFill prst="pct30">
            <a:fgClr>
              <a:schemeClr val="bg1">
                <a:lumMod val="50000"/>
                <a:lumOff val="50000"/>
              </a:schemeClr>
            </a:fgClr>
            <a:bgClr>
              <a:schemeClr val="tx1"/>
            </a:bgClr>
          </a:patt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6" name="Straight Connector 35"/>
          <p:cNvCxnSpPr/>
          <p:nvPr/>
        </p:nvCxnSpPr>
        <p:spPr>
          <a:xfrm>
            <a:off x="2362200" y="3343565"/>
            <a:ext cx="0" cy="31403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429000" y="3352800"/>
            <a:ext cx="0" cy="31403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71436" y="3657600"/>
            <a:ext cx="105756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950854" y="457200"/>
            <a:ext cx="3211945" cy="584775"/>
          </a:xfrm>
          <a:prstGeom prst="rect">
            <a:avLst/>
          </a:prstGeom>
          <a:noFill/>
        </p:spPr>
        <p:txBody>
          <a:bodyPr wrap="square" rtlCol="0">
            <a:spAutoFit/>
          </a:bodyPr>
          <a:lstStyle/>
          <a:p>
            <a:r>
              <a:rPr lang="en-US" sz="3200" dirty="0" smtClean="0">
                <a:solidFill>
                  <a:prstClr val="white"/>
                </a:solidFill>
              </a:rPr>
              <a:t>MSE wall</a:t>
            </a:r>
            <a:endParaRPr lang="en-US" sz="3200" dirty="0">
              <a:solidFill>
                <a:prstClr val="white"/>
              </a:solidFill>
            </a:endParaRPr>
          </a:p>
        </p:txBody>
      </p:sp>
      <p:sp>
        <p:nvSpPr>
          <p:cNvPr id="48" name="Rectangle 47"/>
          <p:cNvSpPr/>
          <p:nvPr/>
        </p:nvSpPr>
        <p:spPr>
          <a:xfrm>
            <a:off x="0" y="0"/>
            <a:ext cx="2658341" cy="334356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2658341" y="0"/>
            <a:ext cx="465859" cy="3343565"/>
          </a:xfrm>
          <a:prstGeom prst="rect">
            <a:avLst/>
          </a:prstGeom>
          <a:solidFill>
            <a:srgbClr val="B2B2B2"/>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0" y="0"/>
            <a:ext cx="2658341" cy="3343565"/>
          </a:xfrm>
          <a:prstGeom prst="rect">
            <a:avLst/>
          </a:prstGeom>
          <a:solidFill>
            <a:srgbClr val="3333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152400" y="711880"/>
            <a:ext cx="3211945" cy="1569660"/>
          </a:xfrm>
          <a:prstGeom prst="rect">
            <a:avLst/>
          </a:prstGeom>
          <a:noFill/>
        </p:spPr>
        <p:txBody>
          <a:bodyPr wrap="square" rtlCol="0">
            <a:spAutoFit/>
          </a:bodyPr>
          <a:lstStyle/>
          <a:p>
            <a:r>
              <a:rPr lang="en-US" sz="3200" dirty="0" smtClean="0">
                <a:solidFill>
                  <a:prstClr val="white"/>
                </a:solidFill>
              </a:rPr>
              <a:t>Select</a:t>
            </a:r>
          </a:p>
          <a:p>
            <a:r>
              <a:rPr lang="en-US" sz="3200" dirty="0" smtClean="0">
                <a:solidFill>
                  <a:prstClr val="white"/>
                </a:solidFill>
              </a:rPr>
              <a:t>Granular</a:t>
            </a:r>
          </a:p>
          <a:p>
            <a:r>
              <a:rPr lang="en-US" sz="3200" dirty="0">
                <a:solidFill>
                  <a:prstClr val="white"/>
                </a:solidFill>
              </a:rPr>
              <a:t>E</a:t>
            </a:r>
            <a:r>
              <a:rPr lang="en-US" sz="3200" dirty="0" smtClean="0">
                <a:solidFill>
                  <a:prstClr val="white"/>
                </a:solidFill>
              </a:rPr>
              <a:t>mbankment </a:t>
            </a:r>
            <a:endParaRPr lang="en-US" sz="3200" dirty="0">
              <a:solidFill>
                <a:prstClr val="white"/>
              </a:solidFill>
            </a:endParaRPr>
          </a:p>
        </p:txBody>
      </p:sp>
      <p:cxnSp>
        <p:nvCxnSpPr>
          <p:cNvPr id="45" name="Straight Arrow Connector 44"/>
          <p:cNvCxnSpPr>
            <a:stCxn id="44" idx="1"/>
          </p:cNvCxnSpPr>
          <p:nvPr/>
        </p:nvCxnSpPr>
        <p:spPr>
          <a:xfrm flipH="1">
            <a:off x="2900218" y="749588"/>
            <a:ext cx="1050636" cy="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600700" y="2209800"/>
            <a:ext cx="3467100" cy="584775"/>
          </a:xfrm>
          <a:prstGeom prst="rect">
            <a:avLst/>
          </a:prstGeom>
          <a:noFill/>
        </p:spPr>
        <p:txBody>
          <a:bodyPr wrap="square" rtlCol="0">
            <a:spAutoFit/>
          </a:bodyPr>
          <a:lstStyle/>
          <a:p>
            <a:r>
              <a:rPr lang="en-US" sz="3200" dirty="0" smtClean="0">
                <a:solidFill>
                  <a:prstClr val="white"/>
                </a:solidFill>
              </a:rPr>
              <a:t>13” Fine Aggregate</a:t>
            </a:r>
            <a:endParaRPr lang="en-US" sz="3200" dirty="0">
              <a:solidFill>
                <a:prstClr val="white"/>
              </a:solidFill>
            </a:endParaRPr>
          </a:p>
        </p:txBody>
      </p:sp>
      <p:cxnSp>
        <p:nvCxnSpPr>
          <p:cNvPr id="51" name="Straight Arrow Connector 50"/>
          <p:cNvCxnSpPr>
            <a:stCxn id="46" idx="1"/>
          </p:cNvCxnSpPr>
          <p:nvPr/>
        </p:nvCxnSpPr>
        <p:spPr>
          <a:xfrm flipH="1">
            <a:off x="4572000" y="2502188"/>
            <a:ext cx="1028700" cy="12316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52" name="Elbow Connector 51"/>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54" name="TextBox 53"/>
          <p:cNvSpPr txBox="1"/>
          <p:nvPr/>
        </p:nvSpPr>
        <p:spPr>
          <a:xfrm>
            <a:off x="6008255" y="1371600"/>
            <a:ext cx="3211945"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55" name="Straight Arrow Connector 54"/>
          <p:cNvCxnSpPr>
            <a:stCxn id="54" idx="1"/>
          </p:cNvCxnSpPr>
          <p:nvPr/>
        </p:nvCxnSpPr>
        <p:spPr>
          <a:xfrm flipH="1">
            <a:off x="4305300" y="1663988"/>
            <a:ext cx="1702955" cy="16126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295400" y="3200400"/>
            <a:ext cx="457200" cy="331903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7" name="Straight Connector 56"/>
          <p:cNvCxnSpPr/>
          <p:nvPr/>
        </p:nvCxnSpPr>
        <p:spPr>
          <a:xfrm>
            <a:off x="1304636" y="32004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295400" y="3200400"/>
            <a:ext cx="9236" cy="3319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752600" y="3200400"/>
            <a:ext cx="0" cy="3319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1057564" y="6329218"/>
            <a:ext cx="923636" cy="452582"/>
          </a:xfrm>
          <a:custGeom>
            <a:avLst/>
            <a:gdLst>
              <a:gd name="connsiteX0" fmla="*/ 0 w 923636"/>
              <a:gd name="connsiteY0" fmla="*/ 193964 h 452582"/>
              <a:gd name="connsiteX1" fmla="*/ 434109 w 923636"/>
              <a:gd name="connsiteY1" fmla="*/ 184727 h 452582"/>
              <a:gd name="connsiteX2" fmla="*/ 369454 w 923636"/>
              <a:gd name="connsiteY2" fmla="*/ 0 h 452582"/>
              <a:gd name="connsiteX3" fmla="*/ 692727 w 923636"/>
              <a:gd name="connsiteY3" fmla="*/ 452582 h 452582"/>
              <a:gd name="connsiteX4" fmla="*/ 600363 w 923636"/>
              <a:gd name="connsiteY4" fmla="*/ 193964 h 452582"/>
              <a:gd name="connsiteX5" fmla="*/ 923636 w 923636"/>
              <a:gd name="connsiteY5" fmla="*/ 193964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36" h="452582">
                <a:moveTo>
                  <a:pt x="0" y="193964"/>
                </a:moveTo>
                <a:lnTo>
                  <a:pt x="434109" y="184727"/>
                </a:lnTo>
                <a:lnTo>
                  <a:pt x="369454" y="0"/>
                </a:lnTo>
                <a:lnTo>
                  <a:pt x="692727" y="452582"/>
                </a:lnTo>
                <a:lnTo>
                  <a:pt x="600363" y="193964"/>
                </a:lnTo>
                <a:lnTo>
                  <a:pt x="923636" y="193964"/>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cxnSp>
        <p:nvCxnSpPr>
          <p:cNvPr id="28" name="Straight Arrow Connector 27"/>
          <p:cNvCxnSpPr>
            <a:stCxn id="26" idx="1"/>
          </p:cNvCxnSpPr>
          <p:nvPr/>
        </p:nvCxnSpPr>
        <p:spPr>
          <a:xfrm flipH="1" flipV="1">
            <a:off x="1524000" y="5854988"/>
            <a:ext cx="699654" cy="762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5427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9006"/>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“C”</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26”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sp>
        <p:nvSpPr>
          <p:cNvPr id="3" name="Freeform 2"/>
          <p:cNvSpPr/>
          <p:nvPr/>
        </p:nvSpPr>
        <p:spPr>
          <a:xfrm>
            <a:off x="9236" y="4248727"/>
            <a:ext cx="5209309" cy="1182255"/>
          </a:xfrm>
          <a:custGeom>
            <a:avLst/>
            <a:gdLst>
              <a:gd name="connsiteX0" fmla="*/ 0 w 5209309"/>
              <a:gd name="connsiteY0" fmla="*/ 0 h 1182255"/>
              <a:gd name="connsiteX1" fmla="*/ 0 w 5209309"/>
              <a:gd name="connsiteY1" fmla="*/ 1182255 h 1182255"/>
              <a:gd name="connsiteX2" fmla="*/ 4451928 w 5209309"/>
              <a:gd name="connsiteY2" fmla="*/ 1173018 h 1182255"/>
              <a:gd name="connsiteX3" fmla="*/ 5209309 w 5209309"/>
              <a:gd name="connsiteY3" fmla="*/ 36946 h 1182255"/>
              <a:gd name="connsiteX4" fmla="*/ 0 w 5209309"/>
              <a:gd name="connsiteY4" fmla="*/ 0 h 118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309" h="1182255">
                <a:moveTo>
                  <a:pt x="0" y="0"/>
                </a:moveTo>
                <a:lnTo>
                  <a:pt x="0" y="1182255"/>
                </a:lnTo>
                <a:lnTo>
                  <a:pt x="4451928" y="1173018"/>
                </a:lnTo>
                <a:lnTo>
                  <a:pt x="5209309" y="3694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5720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8300" y="4114800"/>
            <a:ext cx="3695700" cy="584775"/>
          </a:xfrm>
          <a:prstGeom prst="rect">
            <a:avLst/>
          </a:prstGeom>
          <a:noFill/>
        </p:spPr>
        <p:txBody>
          <a:bodyPr wrap="square" rtlCol="0">
            <a:spAutoFit/>
          </a:bodyPr>
          <a:lstStyle/>
          <a:p>
            <a:r>
              <a:rPr lang="en-US" sz="3200" dirty="0" smtClean="0">
                <a:solidFill>
                  <a:prstClr val="white"/>
                </a:solidFill>
              </a:rPr>
              <a:t>13” Type E Granular</a:t>
            </a:r>
            <a:endParaRPr lang="en-US" sz="3200" dirty="0">
              <a:solidFill>
                <a:prstClr val="white"/>
              </a:solidFill>
            </a:endParaRPr>
          </a:p>
        </p:txBody>
      </p:sp>
      <p:cxnSp>
        <p:nvCxnSpPr>
          <p:cNvPr id="14" name="Straight Arrow Connector 13"/>
          <p:cNvCxnSpPr>
            <a:stCxn id="13" idx="1"/>
          </p:cNvCxnSpPr>
          <p:nvPr/>
        </p:nvCxnSpPr>
        <p:spPr>
          <a:xfrm flipH="1">
            <a:off x="3581400" y="44071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5814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sp>
        <p:nvSpPr>
          <p:cNvPr id="15" name="Freeform 14"/>
          <p:cNvSpPr/>
          <p:nvPr/>
        </p:nvSpPr>
        <p:spPr>
          <a:xfrm>
            <a:off x="9236" y="3352800"/>
            <a:ext cx="5846619" cy="923636"/>
          </a:xfrm>
          <a:custGeom>
            <a:avLst/>
            <a:gdLst>
              <a:gd name="connsiteX0" fmla="*/ 0 w 5846619"/>
              <a:gd name="connsiteY0" fmla="*/ 914400 h 923636"/>
              <a:gd name="connsiteX1" fmla="*/ 5246255 w 5846619"/>
              <a:gd name="connsiteY1" fmla="*/ 923636 h 923636"/>
              <a:gd name="connsiteX2" fmla="*/ 5846619 w 5846619"/>
              <a:gd name="connsiteY2" fmla="*/ 18473 h 923636"/>
              <a:gd name="connsiteX3" fmla="*/ 0 w 5846619"/>
              <a:gd name="connsiteY3" fmla="*/ 0 h 923636"/>
              <a:gd name="connsiteX4" fmla="*/ 0 w 5846619"/>
              <a:gd name="connsiteY4" fmla="*/ 914400 h 92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619" h="923636">
                <a:moveTo>
                  <a:pt x="0" y="914400"/>
                </a:moveTo>
                <a:lnTo>
                  <a:pt x="5246255" y="923636"/>
                </a:lnTo>
                <a:lnTo>
                  <a:pt x="5846619" y="18473"/>
                </a:lnTo>
                <a:lnTo>
                  <a:pt x="0" y="0"/>
                </a:lnTo>
                <a:lnTo>
                  <a:pt x="0" y="91440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a:stCxn id="17" idx="1"/>
          </p:cNvCxnSpPr>
          <p:nvPr/>
        </p:nvCxnSpPr>
        <p:spPr>
          <a:xfrm flipH="1">
            <a:off x="4876800" y="3873788"/>
            <a:ext cx="1295400" cy="37493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3" idx="3"/>
          </p:cNvCxnSpPr>
          <p:nvPr/>
        </p:nvCxnSpPr>
        <p:spPr>
          <a:xfrm>
            <a:off x="0" y="4279612"/>
            <a:ext cx="5218545" cy="6061"/>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828636" y="5638800"/>
            <a:ext cx="3352800" cy="584775"/>
          </a:xfrm>
          <a:prstGeom prst="rect">
            <a:avLst/>
          </a:prstGeom>
          <a:noFill/>
        </p:spPr>
        <p:txBody>
          <a:bodyPr wrap="square" rtlCol="0">
            <a:spAutoFit/>
          </a:bodyPr>
          <a:lstStyle/>
          <a:p>
            <a:r>
              <a:rPr lang="en-US" sz="3200" dirty="0" smtClean="0">
                <a:solidFill>
                  <a:prstClr val="white"/>
                </a:solidFill>
              </a:rPr>
              <a:t>Wick drain (TYP)</a:t>
            </a:r>
            <a:endParaRPr lang="en-US" sz="3200" dirty="0">
              <a:solidFill>
                <a:prstClr val="white"/>
              </a:solidFill>
            </a:endParaRPr>
          </a:p>
        </p:txBody>
      </p:sp>
      <p:sp>
        <p:nvSpPr>
          <p:cNvPr id="29" name="TextBox 28"/>
          <p:cNvSpPr txBox="1"/>
          <p:nvPr/>
        </p:nvSpPr>
        <p:spPr>
          <a:xfrm>
            <a:off x="6008255" y="990600"/>
            <a:ext cx="3211945"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sp>
        <p:nvSpPr>
          <p:cNvPr id="16" name="Freeform 15"/>
          <p:cNvSpPr/>
          <p:nvPr/>
        </p:nvSpPr>
        <p:spPr>
          <a:xfrm>
            <a:off x="0" y="2133600"/>
            <a:ext cx="5846618" cy="1228436"/>
          </a:xfrm>
          <a:custGeom>
            <a:avLst/>
            <a:gdLst>
              <a:gd name="connsiteX0" fmla="*/ 9236 w 5846618"/>
              <a:gd name="connsiteY0" fmla="*/ 1219200 h 1228436"/>
              <a:gd name="connsiteX1" fmla="*/ 5846618 w 5846618"/>
              <a:gd name="connsiteY1" fmla="*/ 1228436 h 1228436"/>
              <a:gd name="connsiteX2" fmla="*/ 5357091 w 5846618"/>
              <a:gd name="connsiteY2" fmla="*/ 0 h 1228436"/>
              <a:gd name="connsiteX3" fmla="*/ 0 w 5846618"/>
              <a:gd name="connsiteY3" fmla="*/ 9236 h 1228436"/>
              <a:gd name="connsiteX4" fmla="*/ 9236 w 5846618"/>
              <a:gd name="connsiteY4" fmla="*/ 1219200 h 1228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618" h="1228436">
                <a:moveTo>
                  <a:pt x="9236" y="1219200"/>
                </a:moveTo>
                <a:lnTo>
                  <a:pt x="5846618" y="1228436"/>
                </a:lnTo>
                <a:lnTo>
                  <a:pt x="5357091" y="0"/>
                </a:lnTo>
                <a:lnTo>
                  <a:pt x="0" y="9236"/>
                </a:lnTo>
                <a:cubicBezTo>
                  <a:pt x="3079" y="412557"/>
                  <a:pt x="6157" y="815879"/>
                  <a:pt x="9236" y="1219200"/>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1905000" y="3200400"/>
            <a:ext cx="457200" cy="331903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5600700" y="2108775"/>
            <a:ext cx="3695700" cy="584775"/>
          </a:xfrm>
          <a:prstGeom prst="rect">
            <a:avLst/>
          </a:prstGeom>
          <a:noFill/>
        </p:spPr>
        <p:txBody>
          <a:bodyPr wrap="square" rtlCol="0">
            <a:spAutoFit/>
          </a:bodyPr>
          <a:lstStyle/>
          <a:p>
            <a:r>
              <a:rPr lang="en-US" sz="3200" dirty="0" smtClean="0">
                <a:solidFill>
                  <a:prstClr val="white"/>
                </a:solidFill>
              </a:rPr>
              <a:t>13” Type E Granular</a:t>
            </a:r>
            <a:endParaRPr lang="en-US" sz="3200" dirty="0">
              <a:solidFill>
                <a:prstClr val="white"/>
              </a:solidFill>
            </a:endParaRPr>
          </a:p>
        </p:txBody>
      </p:sp>
      <p:cxnSp>
        <p:nvCxnSpPr>
          <p:cNvPr id="21" name="Straight Arrow Connector 20"/>
          <p:cNvCxnSpPr>
            <a:stCxn id="20" idx="1"/>
          </p:cNvCxnSpPr>
          <p:nvPr/>
        </p:nvCxnSpPr>
        <p:spPr>
          <a:xfrm flipH="1">
            <a:off x="3733800" y="2401163"/>
            <a:ext cx="1866900" cy="12564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0" y="397163"/>
            <a:ext cx="5386815" cy="1736437"/>
          </a:xfrm>
          <a:custGeom>
            <a:avLst/>
            <a:gdLst>
              <a:gd name="connsiteX0" fmla="*/ 0 w 5386815"/>
              <a:gd name="connsiteY0" fmla="*/ 1708728 h 1736437"/>
              <a:gd name="connsiteX1" fmla="*/ 0 w 5386815"/>
              <a:gd name="connsiteY1" fmla="*/ 1708728 h 1736437"/>
              <a:gd name="connsiteX2" fmla="*/ 4470400 w 5386815"/>
              <a:gd name="connsiteY2" fmla="*/ 1717964 h 1736437"/>
              <a:gd name="connsiteX3" fmla="*/ 4627418 w 5386815"/>
              <a:gd name="connsiteY3" fmla="*/ 1727200 h 1736437"/>
              <a:gd name="connsiteX4" fmla="*/ 5218545 w 5386815"/>
              <a:gd name="connsiteY4" fmla="*/ 1736437 h 1736437"/>
              <a:gd name="connsiteX5" fmla="*/ 5384800 w 5386815"/>
              <a:gd name="connsiteY5" fmla="*/ 1727200 h 1736437"/>
              <a:gd name="connsiteX6" fmla="*/ 5357091 w 5386815"/>
              <a:gd name="connsiteY6" fmla="*/ 1717964 h 1736437"/>
              <a:gd name="connsiteX7" fmla="*/ 5329382 w 5386815"/>
              <a:gd name="connsiteY7" fmla="*/ 1717964 h 1736437"/>
              <a:gd name="connsiteX8" fmla="*/ 5329382 w 5386815"/>
              <a:gd name="connsiteY8" fmla="*/ 1717964 h 1736437"/>
              <a:gd name="connsiteX9" fmla="*/ 4692073 w 5386815"/>
              <a:gd name="connsiteY9" fmla="*/ 18473 h 1736437"/>
              <a:gd name="connsiteX10" fmla="*/ 4590473 w 5386815"/>
              <a:gd name="connsiteY10" fmla="*/ 0 h 1736437"/>
              <a:gd name="connsiteX11" fmla="*/ 0 w 5386815"/>
              <a:gd name="connsiteY11" fmla="*/ 9237 h 1736437"/>
              <a:gd name="connsiteX12" fmla="*/ 0 w 5386815"/>
              <a:gd name="connsiteY12" fmla="*/ 1708728 h 173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6815" h="1736437">
                <a:moveTo>
                  <a:pt x="0" y="1708728"/>
                </a:moveTo>
                <a:lnTo>
                  <a:pt x="0" y="1708728"/>
                </a:lnTo>
                <a:lnTo>
                  <a:pt x="4470400" y="1717964"/>
                </a:lnTo>
                <a:cubicBezTo>
                  <a:pt x="4522829" y="1718173"/>
                  <a:pt x="4575004" y="1725906"/>
                  <a:pt x="4627418" y="1727200"/>
                </a:cubicBezTo>
                <a:lnTo>
                  <a:pt x="5218545" y="1736437"/>
                </a:lnTo>
                <a:cubicBezTo>
                  <a:pt x="5273963" y="1733358"/>
                  <a:pt x="5329783" y="1734536"/>
                  <a:pt x="5384800" y="1727200"/>
                </a:cubicBezTo>
                <a:cubicBezTo>
                  <a:pt x="5394451" y="1725913"/>
                  <a:pt x="5366827" y="1717964"/>
                  <a:pt x="5357091" y="1717964"/>
                </a:cubicBezTo>
                <a:cubicBezTo>
                  <a:pt x="5326461" y="1717964"/>
                  <a:pt x="5329382" y="1740164"/>
                  <a:pt x="5329382" y="1717964"/>
                </a:cubicBezTo>
                <a:lnTo>
                  <a:pt x="5329382" y="1717964"/>
                </a:lnTo>
                <a:lnTo>
                  <a:pt x="4692073" y="18473"/>
                </a:lnTo>
                <a:lnTo>
                  <a:pt x="4590473" y="0"/>
                </a:lnTo>
                <a:lnTo>
                  <a:pt x="0" y="9237"/>
                </a:lnTo>
                <a:cubicBezTo>
                  <a:pt x="3079" y="578813"/>
                  <a:pt x="6157" y="1148388"/>
                  <a:pt x="0" y="1708728"/>
                </a:cubicBezTo>
                <a:close/>
              </a:path>
            </a:pathLst>
          </a:cu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0" name="Straight Connector 29"/>
          <p:cNvCxnSpPr>
            <a:endCxn id="16" idx="2"/>
          </p:cNvCxnSpPr>
          <p:nvPr/>
        </p:nvCxnSpPr>
        <p:spPr>
          <a:xfrm>
            <a:off x="0" y="2133600"/>
            <a:ext cx="5357091"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985164" y="457200"/>
            <a:ext cx="3211945" cy="584775"/>
          </a:xfrm>
          <a:prstGeom prst="rect">
            <a:avLst/>
          </a:prstGeom>
          <a:noFill/>
        </p:spPr>
        <p:txBody>
          <a:bodyPr wrap="square" rtlCol="0">
            <a:spAutoFit/>
          </a:bodyPr>
          <a:lstStyle/>
          <a:p>
            <a:r>
              <a:rPr lang="en-US" sz="3200" dirty="0" smtClean="0">
                <a:solidFill>
                  <a:prstClr val="white"/>
                </a:solidFill>
              </a:rPr>
              <a:t>Embankment</a:t>
            </a:r>
            <a:endParaRPr lang="en-US" sz="3200" dirty="0">
              <a:solidFill>
                <a:prstClr val="white"/>
              </a:solidFill>
            </a:endParaRPr>
          </a:p>
        </p:txBody>
      </p:sp>
      <p:cxnSp>
        <p:nvCxnSpPr>
          <p:cNvPr id="39" name="Straight Arrow Connector 38"/>
          <p:cNvCxnSpPr>
            <a:stCxn id="38" idx="1"/>
          </p:cNvCxnSpPr>
          <p:nvPr/>
        </p:nvCxnSpPr>
        <p:spPr>
          <a:xfrm flipH="1">
            <a:off x="3733800" y="749588"/>
            <a:ext cx="2251364" cy="29238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638800" y="1524000"/>
            <a:ext cx="3539836" cy="584775"/>
          </a:xfrm>
          <a:prstGeom prst="rect">
            <a:avLst/>
          </a:prstGeom>
          <a:noFill/>
        </p:spPr>
        <p:txBody>
          <a:bodyPr wrap="square" rtlCol="0">
            <a:spAutoFit/>
          </a:bodyPr>
          <a:lstStyle/>
          <a:p>
            <a:r>
              <a:rPr lang="en-US" sz="3200" dirty="0" smtClean="0">
                <a:solidFill>
                  <a:prstClr val="white"/>
                </a:solidFill>
              </a:rPr>
              <a:t>12” Type D Granular</a:t>
            </a:r>
            <a:endParaRPr lang="en-US" sz="3200" dirty="0">
              <a:solidFill>
                <a:prstClr val="white"/>
              </a:solidFill>
            </a:endParaRPr>
          </a:p>
        </p:txBody>
      </p:sp>
      <p:cxnSp>
        <p:nvCxnSpPr>
          <p:cNvPr id="42" name="Straight Arrow Connector 41"/>
          <p:cNvCxnSpPr>
            <a:stCxn id="41" idx="1"/>
          </p:cNvCxnSpPr>
          <p:nvPr/>
        </p:nvCxnSpPr>
        <p:spPr>
          <a:xfrm flipH="1">
            <a:off x="4158672" y="1816388"/>
            <a:ext cx="1480128" cy="7744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1"/>
          </p:cNvCxnSpPr>
          <p:nvPr/>
        </p:nvCxnSpPr>
        <p:spPr>
          <a:xfrm flipH="1">
            <a:off x="4305300" y="1282988"/>
            <a:ext cx="1702955" cy="82578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14236" y="32004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905000" y="3200400"/>
            <a:ext cx="9236" cy="3319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2200" y="3200400"/>
            <a:ext cx="0" cy="3319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1667164" y="6329218"/>
            <a:ext cx="923636" cy="452582"/>
          </a:xfrm>
          <a:custGeom>
            <a:avLst/>
            <a:gdLst>
              <a:gd name="connsiteX0" fmla="*/ 0 w 923636"/>
              <a:gd name="connsiteY0" fmla="*/ 193964 h 452582"/>
              <a:gd name="connsiteX1" fmla="*/ 434109 w 923636"/>
              <a:gd name="connsiteY1" fmla="*/ 184727 h 452582"/>
              <a:gd name="connsiteX2" fmla="*/ 369454 w 923636"/>
              <a:gd name="connsiteY2" fmla="*/ 0 h 452582"/>
              <a:gd name="connsiteX3" fmla="*/ 692727 w 923636"/>
              <a:gd name="connsiteY3" fmla="*/ 452582 h 452582"/>
              <a:gd name="connsiteX4" fmla="*/ 600363 w 923636"/>
              <a:gd name="connsiteY4" fmla="*/ 193964 h 452582"/>
              <a:gd name="connsiteX5" fmla="*/ 923636 w 923636"/>
              <a:gd name="connsiteY5" fmla="*/ 193964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36" h="452582">
                <a:moveTo>
                  <a:pt x="0" y="193964"/>
                </a:moveTo>
                <a:lnTo>
                  <a:pt x="434109" y="184727"/>
                </a:lnTo>
                <a:lnTo>
                  <a:pt x="369454" y="0"/>
                </a:lnTo>
                <a:lnTo>
                  <a:pt x="692727" y="452582"/>
                </a:lnTo>
                <a:lnTo>
                  <a:pt x="600363" y="193964"/>
                </a:lnTo>
                <a:lnTo>
                  <a:pt x="923636" y="193964"/>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cxnSp>
        <p:nvCxnSpPr>
          <p:cNvPr id="28" name="Straight Arrow Connector 27"/>
          <p:cNvCxnSpPr>
            <a:stCxn id="26" idx="1"/>
          </p:cNvCxnSpPr>
          <p:nvPr/>
        </p:nvCxnSpPr>
        <p:spPr>
          <a:xfrm flipH="1" flipV="1">
            <a:off x="2128982" y="5854988"/>
            <a:ext cx="699654" cy="762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36495638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9006"/>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3124200" y="2667000"/>
            <a:ext cx="6019800" cy="762000"/>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95600" y="6103203"/>
            <a:ext cx="2819400" cy="830997"/>
          </a:xfrm>
          <a:prstGeom prst="rect">
            <a:avLst/>
          </a:prstGeom>
          <a:noFill/>
        </p:spPr>
        <p:txBody>
          <a:bodyPr wrap="square" rtlCol="0">
            <a:spAutoFit/>
          </a:bodyPr>
          <a:lstStyle/>
          <a:p>
            <a:r>
              <a:rPr lang="en-US" sz="4800" dirty="0" smtClean="0">
                <a:solidFill>
                  <a:prstClr val="white"/>
                </a:solidFill>
              </a:rPr>
              <a:t>Detail “D”</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24” Undercut</a:t>
            </a:r>
            <a:endParaRPr lang="en-US" sz="3200" dirty="0">
              <a:solidFill>
                <a:prstClr val="white"/>
              </a:solidFill>
            </a:endParaRPr>
          </a:p>
        </p:txBody>
      </p:sp>
      <p:sp>
        <p:nvSpPr>
          <p:cNvPr id="7" name="TextBox 6"/>
          <p:cNvSpPr txBox="1"/>
          <p:nvPr/>
        </p:nvSpPr>
        <p:spPr>
          <a:xfrm>
            <a:off x="6172200" y="5282625"/>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sp>
        <p:nvSpPr>
          <p:cNvPr id="3" name="Freeform 2"/>
          <p:cNvSpPr/>
          <p:nvPr/>
        </p:nvSpPr>
        <p:spPr>
          <a:xfrm>
            <a:off x="9236" y="4248727"/>
            <a:ext cx="5209309" cy="1182255"/>
          </a:xfrm>
          <a:custGeom>
            <a:avLst/>
            <a:gdLst>
              <a:gd name="connsiteX0" fmla="*/ 0 w 5209309"/>
              <a:gd name="connsiteY0" fmla="*/ 0 h 1182255"/>
              <a:gd name="connsiteX1" fmla="*/ 0 w 5209309"/>
              <a:gd name="connsiteY1" fmla="*/ 1182255 h 1182255"/>
              <a:gd name="connsiteX2" fmla="*/ 4451928 w 5209309"/>
              <a:gd name="connsiteY2" fmla="*/ 1173018 h 1182255"/>
              <a:gd name="connsiteX3" fmla="*/ 5209309 w 5209309"/>
              <a:gd name="connsiteY3" fmla="*/ 36946 h 1182255"/>
              <a:gd name="connsiteX4" fmla="*/ 0 w 5209309"/>
              <a:gd name="connsiteY4" fmla="*/ 0 h 118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309" h="1182255">
                <a:moveTo>
                  <a:pt x="0" y="0"/>
                </a:moveTo>
                <a:lnTo>
                  <a:pt x="0" y="1182255"/>
                </a:lnTo>
                <a:lnTo>
                  <a:pt x="4451928" y="1173018"/>
                </a:lnTo>
                <a:lnTo>
                  <a:pt x="5209309" y="36946"/>
                </a:lnTo>
                <a:lnTo>
                  <a:pt x="0"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172200" y="46482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5346412"/>
            <a:ext cx="45720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305300" y="49405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61164" y="5425790"/>
            <a:ext cx="1711036" cy="149223"/>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8300" y="4114800"/>
            <a:ext cx="3695700" cy="584775"/>
          </a:xfrm>
          <a:prstGeom prst="rect">
            <a:avLst/>
          </a:prstGeom>
          <a:noFill/>
        </p:spPr>
        <p:txBody>
          <a:bodyPr wrap="square" rtlCol="0">
            <a:spAutoFit/>
          </a:bodyPr>
          <a:lstStyle/>
          <a:p>
            <a:r>
              <a:rPr lang="en-US" sz="3200" dirty="0" smtClean="0">
                <a:solidFill>
                  <a:prstClr val="white"/>
                </a:solidFill>
              </a:rPr>
              <a:t>12” Fine Aggregate</a:t>
            </a:r>
            <a:endParaRPr lang="en-US" sz="3200" dirty="0">
              <a:solidFill>
                <a:prstClr val="white"/>
              </a:solidFill>
            </a:endParaRPr>
          </a:p>
        </p:txBody>
      </p:sp>
      <p:cxnSp>
        <p:nvCxnSpPr>
          <p:cNvPr id="14" name="Straight Arrow Connector 13"/>
          <p:cNvCxnSpPr>
            <a:stCxn id="13" idx="1"/>
          </p:cNvCxnSpPr>
          <p:nvPr/>
        </p:nvCxnSpPr>
        <p:spPr>
          <a:xfrm flipH="1">
            <a:off x="3581400" y="4407188"/>
            <a:ext cx="1866900" cy="342037"/>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5814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sp>
        <p:nvSpPr>
          <p:cNvPr id="15" name="Freeform 14"/>
          <p:cNvSpPr/>
          <p:nvPr/>
        </p:nvSpPr>
        <p:spPr>
          <a:xfrm>
            <a:off x="9236" y="3352800"/>
            <a:ext cx="5846619" cy="923636"/>
          </a:xfrm>
          <a:custGeom>
            <a:avLst/>
            <a:gdLst>
              <a:gd name="connsiteX0" fmla="*/ 0 w 5846619"/>
              <a:gd name="connsiteY0" fmla="*/ 914400 h 923636"/>
              <a:gd name="connsiteX1" fmla="*/ 5246255 w 5846619"/>
              <a:gd name="connsiteY1" fmla="*/ 923636 h 923636"/>
              <a:gd name="connsiteX2" fmla="*/ 5846619 w 5846619"/>
              <a:gd name="connsiteY2" fmla="*/ 18473 h 923636"/>
              <a:gd name="connsiteX3" fmla="*/ 0 w 5846619"/>
              <a:gd name="connsiteY3" fmla="*/ 0 h 923636"/>
              <a:gd name="connsiteX4" fmla="*/ 0 w 5846619"/>
              <a:gd name="connsiteY4" fmla="*/ 914400 h 92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619" h="923636">
                <a:moveTo>
                  <a:pt x="0" y="914400"/>
                </a:moveTo>
                <a:lnTo>
                  <a:pt x="5246255" y="923636"/>
                </a:lnTo>
                <a:lnTo>
                  <a:pt x="5846619" y="18473"/>
                </a:lnTo>
                <a:lnTo>
                  <a:pt x="0" y="0"/>
                </a:lnTo>
                <a:lnTo>
                  <a:pt x="0" y="91440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a:stCxn id="17" idx="1"/>
          </p:cNvCxnSpPr>
          <p:nvPr/>
        </p:nvCxnSpPr>
        <p:spPr>
          <a:xfrm flipH="1">
            <a:off x="4876800" y="3873788"/>
            <a:ext cx="1295400" cy="37493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4279612"/>
            <a:ext cx="5316682"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00700" y="1981200"/>
            <a:ext cx="3467100" cy="584775"/>
          </a:xfrm>
          <a:prstGeom prst="rect">
            <a:avLst/>
          </a:prstGeom>
          <a:noFill/>
        </p:spPr>
        <p:txBody>
          <a:bodyPr wrap="square" rtlCol="0">
            <a:spAutoFit/>
          </a:bodyPr>
          <a:lstStyle/>
          <a:p>
            <a:r>
              <a:rPr lang="en-US" sz="3200" dirty="0" smtClean="0">
                <a:solidFill>
                  <a:prstClr val="white"/>
                </a:solidFill>
              </a:rPr>
              <a:t>12” Fine Aggregate</a:t>
            </a:r>
            <a:endParaRPr lang="en-US" sz="3200" dirty="0">
              <a:solidFill>
                <a:prstClr val="white"/>
              </a:solidFill>
            </a:endParaRPr>
          </a:p>
        </p:txBody>
      </p:sp>
      <p:cxnSp>
        <p:nvCxnSpPr>
          <p:cNvPr id="21" name="Straight Arrow Connector 20"/>
          <p:cNvCxnSpPr>
            <a:stCxn id="20" idx="1"/>
          </p:cNvCxnSpPr>
          <p:nvPr/>
        </p:nvCxnSpPr>
        <p:spPr>
          <a:xfrm flipH="1">
            <a:off x="4038600" y="2273588"/>
            <a:ext cx="1562100" cy="160019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23654" y="5638800"/>
            <a:ext cx="3352800" cy="584775"/>
          </a:xfrm>
          <a:prstGeom prst="rect">
            <a:avLst/>
          </a:prstGeom>
          <a:noFill/>
        </p:spPr>
        <p:txBody>
          <a:bodyPr wrap="square" rtlCol="0">
            <a:spAutoFit/>
          </a:bodyPr>
          <a:lstStyle/>
          <a:p>
            <a:r>
              <a:rPr lang="en-US" sz="3200" dirty="0" smtClean="0">
                <a:solidFill>
                  <a:prstClr val="white"/>
                </a:solidFill>
              </a:rPr>
              <a:t>Wick drain (TYP)</a:t>
            </a:r>
            <a:endParaRPr lang="en-US" sz="3200" dirty="0">
              <a:solidFill>
                <a:prstClr val="white"/>
              </a:solidFill>
            </a:endParaRPr>
          </a:p>
        </p:txBody>
      </p:sp>
      <p:sp>
        <p:nvSpPr>
          <p:cNvPr id="29" name="TextBox 28"/>
          <p:cNvSpPr txBox="1"/>
          <p:nvPr/>
        </p:nvSpPr>
        <p:spPr>
          <a:xfrm>
            <a:off x="6008255" y="1219200"/>
            <a:ext cx="3211945"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30" name="Straight Connector 29"/>
          <p:cNvCxnSpPr/>
          <p:nvPr/>
        </p:nvCxnSpPr>
        <p:spPr>
          <a:xfrm>
            <a:off x="0" y="3343565"/>
            <a:ext cx="2362200" cy="923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1"/>
          </p:cNvCxnSpPr>
          <p:nvPr/>
        </p:nvCxnSpPr>
        <p:spPr>
          <a:xfrm flipH="1">
            <a:off x="3950854" y="1511588"/>
            <a:ext cx="2057401" cy="17650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29000" y="3352800"/>
            <a:ext cx="2426855"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62200" y="3343565"/>
            <a:ext cx="1066800" cy="314035"/>
          </a:xfrm>
          <a:prstGeom prst="rect">
            <a:avLst/>
          </a:prstGeom>
          <a:pattFill prst="pct30">
            <a:fgClr>
              <a:schemeClr val="bg1">
                <a:lumMod val="50000"/>
                <a:lumOff val="50000"/>
              </a:schemeClr>
            </a:fgClr>
            <a:bgClr>
              <a:schemeClr val="tx1"/>
            </a:bgClr>
          </a:patt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6" name="Straight Connector 35"/>
          <p:cNvCxnSpPr/>
          <p:nvPr/>
        </p:nvCxnSpPr>
        <p:spPr>
          <a:xfrm>
            <a:off x="2362200" y="3343565"/>
            <a:ext cx="0" cy="31403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429000" y="3352800"/>
            <a:ext cx="0" cy="31403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71436" y="3657600"/>
            <a:ext cx="105756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950854" y="381000"/>
            <a:ext cx="3211945" cy="584775"/>
          </a:xfrm>
          <a:prstGeom prst="rect">
            <a:avLst/>
          </a:prstGeom>
          <a:noFill/>
        </p:spPr>
        <p:txBody>
          <a:bodyPr wrap="square" rtlCol="0">
            <a:spAutoFit/>
          </a:bodyPr>
          <a:lstStyle/>
          <a:p>
            <a:r>
              <a:rPr lang="en-US" sz="3200" dirty="0" smtClean="0">
                <a:solidFill>
                  <a:prstClr val="white"/>
                </a:solidFill>
              </a:rPr>
              <a:t>MSE wall</a:t>
            </a:r>
            <a:endParaRPr lang="en-US" sz="3200" dirty="0">
              <a:solidFill>
                <a:prstClr val="white"/>
              </a:solidFill>
            </a:endParaRPr>
          </a:p>
        </p:txBody>
      </p:sp>
      <p:sp>
        <p:nvSpPr>
          <p:cNvPr id="48" name="Rectangle 47"/>
          <p:cNvSpPr/>
          <p:nvPr/>
        </p:nvSpPr>
        <p:spPr>
          <a:xfrm>
            <a:off x="0" y="0"/>
            <a:ext cx="2658341" cy="334356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2658341" y="0"/>
            <a:ext cx="465859" cy="3343565"/>
          </a:xfrm>
          <a:prstGeom prst="rect">
            <a:avLst/>
          </a:prstGeom>
          <a:solidFill>
            <a:srgbClr val="B2B2B2"/>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0" y="0"/>
            <a:ext cx="2658341" cy="3343565"/>
          </a:xfrm>
          <a:prstGeom prst="rect">
            <a:avLst/>
          </a:prstGeom>
          <a:solidFill>
            <a:srgbClr val="3333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152400" y="711880"/>
            <a:ext cx="3211945" cy="1569660"/>
          </a:xfrm>
          <a:prstGeom prst="rect">
            <a:avLst/>
          </a:prstGeom>
          <a:noFill/>
        </p:spPr>
        <p:txBody>
          <a:bodyPr wrap="square" rtlCol="0">
            <a:spAutoFit/>
          </a:bodyPr>
          <a:lstStyle/>
          <a:p>
            <a:r>
              <a:rPr lang="en-US" sz="3200" dirty="0" smtClean="0">
                <a:solidFill>
                  <a:prstClr val="white"/>
                </a:solidFill>
              </a:rPr>
              <a:t>Select</a:t>
            </a:r>
          </a:p>
          <a:p>
            <a:r>
              <a:rPr lang="en-US" sz="3200" dirty="0" smtClean="0">
                <a:solidFill>
                  <a:prstClr val="white"/>
                </a:solidFill>
              </a:rPr>
              <a:t>Granular</a:t>
            </a:r>
          </a:p>
          <a:p>
            <a:r>
              <a:rPr lang="en-US" sz="3200" dirty="0">
                <a:solidFill>
                  <a:prstClr val="white"/>
                </a:solidFill>
              </a:rPr>
              <a:t>E</a:t>
            </a:r>
            <a:r>
              <a:rPr lang="en-US" sz="3200" dirty="0" smtClean="0">
                <a:solidFill>
                  <a:prstClr val="white"/>
                </a:solidFill>
              </a:rPr>
              <a:t>mbankment </a:t>
            </a:r>
            <a:endParaRPr lang="en-US" sz="3200" dirty="0">
              <a:solidFill>
                <a:prstClr val="white"/>
              </a:solidFill>
            </a:endParaRPr>
          </a:p>
        </p:txBody>
      </p:sp>
      <p:cxnSp>
        <p:nvCxnSpPr>
          <p:cNvPr id="45" name="Straight Arrow Connector 44"/>
          <p:cNvCxnSpPr>
            <a:stCxn id="44" idx="1"/>
          </p:cNvCxnSpPr>
          <p:nvPr/>
        </p:nvCxnSpPr>
        <p:spPr>
          <a:xfrm flipH="1">
            <a:off x="2900218" y="673388"/>
            <a:ext cx="1050636" cy="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52" name="Rectangle 51"/>
          <p:cNvSpPr/>
          <p:nvPr/>
        </p:nvSpPr>
        <p:spPr>
          <a:xfrm>
            <a:off x="1304636" y="3200400"/>
            <a:ext cx="457200" cy="331903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3" name="Straight Connector 52"/>
          <p:cNvCxnSpPr/>
          <p:nvPr/>
        </p:nvCxnSpPr>
        <p:spPr>
          <a:xfrm>
            <a:off x="1313872" y="32004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304636" y="3200400"/>
            <a:ext cx="9236" cy="3319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761836" y="3200400"/>
            <a:ext cx="0" cy="33190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066800" y="6329218"/>
            <a:ext cx="923636" cy="452582"/>
          </a:xfrm>
          <a:custGeom>
            <a:avLst/>
            <a:gdLst>
              <a:gd name="connsiteX0" fmla="*/ 0 w 923636"/>
              <a:gd name="connsiteY0" fmla="*/ 193964 h 452582"/>
              <a:gd name="connsiteX1" fmla="*/ 434109 w 923636"/>
              <a:gd name="connsiteY1" fmla="*/ 184727 h 452582"/>
              <a:gd name="connsiteX2" fmla="*/ 369454 w 923636"/>
              <a:gd name="connsiteY2" fmla="*/ 0 h 452582"/>
              <a:gd name="connsiteX3" fmla="*/ 692727 w 923636"/>
              <a:gd name="connsiteY3" fmla="*/ 452582 h 452582"/>
              <a:gd name="connsiteX4" fmla="*/ 600363 w 923636"/>
              <a:gd name="connsiteY4" fmla="*/ 193964 h 452582"/>
              <a:gd name="connsiteX5" fmla="*/ 923636 w 923636"/>
              <a:gd name="connsiteY5" fmla="*/ 193964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36" h="452582">
                <a:moveTo>
                  <a:pt x="0" y="193964"/>
                </a:moveTo>
                <a:lnTo>
                  <a:pt x="434109" y="184727"/>
                </a:lnTo>
                <a:lnTo>
                  <a:pt x="369454" y="0"/>
                </a:lnTo>
                <a:lnTo>
                  <a:pt x="692727" y="452582"/>
                </a:lnTo>
                <a:lnTo>
                  <a:pt x="600363" y="193964"/>
                </a:lnTo>
                <a:lnTo>
                  <a:pt x="923636" y="193964"/>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cxnSp>
        <p:nvCxnSpPr>
          <p:cNvPr id="28" name="Straight Arrow Connector 27"/>
          <p:cNvCxnSpPr>
            <a:stCxn id="26" idx="1"/>
          </p:cNvCxnSpPr>
          <p:nvPr/>
        </p:nvCxnSpPr>
        <p:spPr>
          <a:xfrm flipH="1" flipV="1">
            <a:off x="1524000" y="5854988"/>
            <a:ext cx="699654" cy="762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8651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2" name="Freeform 31"/>
          <p:cNvSpPr/>
          <p:nvPr/>
        </p:nvSpPr>
        <p:spPr>
          <a:xfrm>
            <a:off x="0" y="304801"/>
            <a:ext cx="4553147" cy="1731390"/>
          </a:xfrm>
          <a:custGeom>
            <a:avLst/>
            <a:gdLst>
              <a:gd name="connsiteX0" fmla="*/ 0 w 4553147"/>
              <a:gd name="connsiteY0" fmla="*/ 1121789 h 1140643"/>
              <a:gd name="connsiteX1" fmla="*/ 4553147 w 4553147"/>
              <a:gd name="connsiteY1" fmla="*/ 1140643 h 1140643"/>
              <a:gd name="connsiteX2" fmla="*/ 3487918 w 4553147"/>
              <a:gd name="connsiteY2" fmla="*/ 0 h 1140643"/>
              <a:gd name="connsiteX3" fmla="*/ 9427 w 4553147"/>
              <a:gd name="connsiteY3" fmla="*/ 9426 h 1140643"/>
              <a:gd name="connsiteX4" fmla="*/ 0 w 4553147"/>
              <a:gd name="connsiteY4" fmla="*/ 1121789 h 114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3147" h="1140643">
                <a:moveTo>
                  <a:pt x="0" y="1121789"/>
                </a:moveTo>
                <a:lnTo>
                  <a:pt x="4553147" y="1140643"/>
                </a:lnTo>
                <a:lnTo>
                  <a:pt x="3487918" y="0"/>
                </a:lnTo>
                <a:lnTo>
                  <a:pt x="9427" y="9426"/>
                </a:lnTo>
                <a:cubicBezTo>
                  <a:pt x="12569" y="383356"/>
                  <a:pt x="15712" y="757286"/>
                  <a:pt x="0" y="1121789"/>
                </a:cubicBezTo>
                <a:close/>
              </a:path>
            </a:pathLst>
          </a:cu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reeform 2"/>
          <p:cNvSpPr/>
          <p:nvPr/>
        </p:nvSpPr>
        <p:spPr>
          <a:xfrm>
            <a:off x="0" y="2013527"/>
            <a:ext cx="5892800" cy="1348509"/>
          </a:xfrm>
          <a:custGeom>
            <a:avLst/>
            <a:gdLst>
              <a:gd name="connsiteX0" fmla="*/ 0 w 5892800"/>
              <a:gd name="connsiteY0" fmla="*/ 1339273 h 1348509"/>
              <a:gd name="connsiteX1" fmla="*/ 5892800 w 5892800"/>
              <a:gd name="connsiteY1" fmla="*/ 1348509 h 1348509"/>
              <a:gd name="connsiteX2" fmla="*/ 4544291 w 5892800"/>
              <a:gd name="connsiteY2" fmla="*/ 0 h 1348509"/>
              <a:gd name="connsiteX3" fmla="*/ 0 w 5892800"/>
              <a:gd name="connsiteY3" fmla="*/ 9237 h 1348509"/>
              <a:gd name="connsiteX4" fmla="*/ 0 w 5892800"/>
              <a:gd name="connsiteY4" fmla="*/ 1339273 h 1348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2800" h="1348509">
                <a:moveTo>
                  <a:pt x="0" y="1339273"/>
                </a:moveTo>
                <a:lnTo>
                  <a:pt x="5892800" y="1348509"/>
                </a:lnTo>
                <a:lnTo>
                  <a:pt x="4544291" y="0"/>
                </a:lnTo>
                <a:lnTo>
                  <a:pt x="0" y="9237"/>
                </a:lnTo>
                <a:cubicBezTo>
                  <a:pt x="3079" y="452582"/>
                  <a:pt x="6157" y="895928"/>
                  <a:pt x="0" y="1339273"/>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343565"/>
            <a:ext cx="5911273" cy="1380835"/>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743200" y="5950803"/>
            <a:ext cx="2819400" cy="830997"/>
          </a:xfrm>
          <a:prstGeom prst="rect">
            <a:avLst/>
          </a:prstGeom>
          <a:noFill/>
        </p:spPr>
        <p:txBody>
          <a:bodyPr wrap="square" rtlCol="0">
            <a:spAutoFit/>
          </a:bodyPr>
          <a:lstStyle/>
          <a:p>
            <a:r>
              <a:rPr lang="en-US" sz="4800" dirty="0" smtClean="0">
                <a:solidFill>
                  <a:prstClr val="white"/>
                </a:solidFill>
              </a:rPr>
              <a:t>Detail “E”</a:t>
            </a:r>
            <a:endParaRPr lang="en-US" sz="4800" dirty="0">
              <a:solidFill>
                <a:prstClr val="white"/>
              </a:solidFill>
            </a:endParaRPr>
          </a:p>
        </p:txBody>
      </p:sp>
      <p:sp>
        <p:nvSpPr>
          <p:cNvPr id="6" name="TextBox 5"/>
          <p:cNvSpPr txBox="1"/>
          <p:nvPr/>
        </p:nvSpPr>
        <p:spPr>
          <a:xfrm>
            <a:off x="6172200" y="4977825"/>
            <a:ext cx="2895600" cy="584775"/>
          </a:xfrm>
          <a:prstGeom prst="rect">
            <a:avLst/>
          </a:prstGeom>
          <a:noFill/>
        </p:spPr>
        <p:txBody>
          <a:bodyPr wrap="square" rtlCol="0">
            <a:spAutoFit/>
          </a:bodyPr>
          <a:lstStyle/>
          <a:p>
            <a:r>
              <a:rPr lang="en-US" sz="3200" dirty="0" smtClean="0">
                <a:solidFill>
                  <a:prstClr val="white"/>
                </a:solidFill>
              </a:rPr>
              <a:t>12” Undercut</a:t>
            </a:r>
            <a:endParaRPr lang="en-US" sz="3200" dirty="0">
              <a:solidFill>
                <a:prstClr val="white"/>
              </a:solidFill>
            </a:endParaRPr>
          </a:p>
        </p:txBody>
      </p:sp>
      <p:sp>
        <p:nvSpPr>
          <p:cNvPr id="7" name="TextBox 6"/>
          <p:cNvSpPr txBox="1"/>
          <p:nvPr/>
        </p:nvSpPr>
        <p:spPr>
          <a:xfrm>
            <a:off x="6172200" y="4572000"/>
            <a:ext cx="2895600" cy="584775"/>
          </a:xfrm>
          <a:prstGeom prst="rect">
            <a:avLst/>
          </a:prstGeom>
          <a:noFill/>
        </p:spPr>
        <p:txBody>
          <a:bodyPr wrap="square" rtlCol="0">
            <a:spAutoFit/>
          </a:bodyPr>
          <a:lstStyle/>
          <a:p>
            <a:r>
              <a:rPr lang="en-US" sz="3200" dirty="0" smtClean="0">
                <a:solidFill>
                  <a:prstClr val="white"/>
                </a:solidFill>
              </a:rPr>
              <a:t>8oz Geotextile</a:t>
            </a:r>
            <a:endParaRPr lang="en-US" sz="3200" dirty="0">
              <a:solidFill>
                <a:prstClr val="white"/>
              </a:solidFill>
            </a:endParaRPr>
          </a:p>
        </p:txBody>
      </p:sp>
      <p:cxnSp>
        <p:nvCxnSpPr>
          <p:cNvPr id="8" name="Straight Connector 7"/>
          <p:cNvCxnSpPr>
            <a:endCxn id="4" idx="2"/>
          </p:cNvCxnSpPr>
          <p:nvPr/>
        </p:nvCxnSpPr>
        <p:spPr>
          <a:xfrm flipV="1">
            <a:off x="0" y="4709553"/>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1"/>
          </p:cNvCxnSpPr>
          <p:nvPr/>
        </p:nvCxnSpPr>
        <p:spPr>
          <a:xfrm flipH="1" flipV="1">
            <a:off x="4495800" y="4642588"/>
            <a:ext cx="1676400" cy="221800"/>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2200" y="4114800"/>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11" name="Straight Connector 10"/>
          <p:cNvCxnSpPr/>
          <p:nvPr/>
        </p:nvCxnSpPr>
        <p:spPr>
          <a:xfrm>
            <a:off x="0" y="4559587"/>
            <a:ext cx="4648200" cy="0"/>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4461164" y="4407188"/>
            <a:ext cx="1711036" cy="101024"/>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62600" y="3606225"/>
            <a:ext cx="3733800" cy="584775"/>
          </a:xfrm>
          <a:prstGeom prst="rect">
            <a:avLst/>
          </a:prstGeom>
          <a:noFill/>
        </p:spPr>
        <p:txBody>
          <a:bodyPr wrap="square" rtlCol="0">
            <a:spAutoFit/>
          </a:bodyPr>
          <a:lstStyle/>
          <a:p>
            <a:r>
              <a:rPr lang="en-US" sz="3200" dirty="0" smtClean="0">
                <a:solidFill>
                  <a:prstClr val="white"/>
                </a:solidFill>
              </a:rPr>
              <a:t>12” Granular Type E</a:t>
            </a:r>
            <a:endParaRPr lang="en-US" sz="3200" dirty="0">
              <a:solidFill>
                <a:prstClr val="white"/>
              </a:solidFill>
            </a:endParaRPr>
          </a:p>
        </p:txBody>
      </p:sp>
      <p:cxnSp>
        <p:nvCxnSpPr>
          <p:cNvPr id="14" name="Straight Arrow Connector 13"/>
          <p:cNvCxnSpPr>
            <a:stCxn id="13" idx="1"/>
          </p:cNvCxnSpPr>
          <p:nvPr/>
        </p:nvCxnSpPr>
        <p:spPr>
          <a:xfrm flipH="1">
            <a:off x="4267200" y="3898613"/>
            <a:ext cx="1295400" cy="1010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28636" y="5029200"/>
            <a:ext cx="3352800" cy="584775"/>
          </a:xfrm>
          <a:prstGeom prst="rect">
            <a:avLst/>
          </a:prstGeom>
          <a:noFill/>
        </p:spPr>
        <p:txBody>
          <a:bodyPr wrap="square" rtlCol="0">
            <a:spAutoFit/>
          </a:bodyPr>
          <a:lstStyle/>
          <a:p>
            <a:r>
              <a:rPr lang="en-US" sz="3200" dirty="0" smtClean="0">
                <a:solidFill>
                  <a:prstClr val="white"/>
                </a:solidFill>
              </a:rPr>
              <a:t>Wick drain (TYP)</a:t>
            </a:r>
            <a:endParaRPr lang="en-US" sz="3200" dirty="0">
              <a:solidFill>
                <a:prstClr val="white"/>
              </a:solidFill>
            </a:endParaRPr>
          </a:p>
        </p:txBody>
      </p:sp>
      <p:cxnSp>
        <p:nvCxnSpPr>
          <p:cNvPr id="20" name="Straight Arrow Connector 19"/>
          <p:cNvCxnSpPr/>
          <p:nvPr/>
        </p:nvCxnSpPr>
        <p:spPr>
          <a:xfrm flipH="1" flipV="1">
            <a:off x="2128982" y="4864387"/>
            <a:ext cx="690418" cy="40582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72200" y="2184975"/>
            <a:ext cx="3048000" cy="584775"/>
          </a:xfrm>
          <a:prstGeom prst="rect">
            <a:avLst/>
          </a:prstGeom>
          <a:noFill/>
        </p:spPr>
        <p:txBody>
          <a:bodyPr wrap="square" rtlCol="0">
            <a:spAutoFit/>
          </a:bodyPr>
          <a:lstStyle/>
          <a:p>
            <a:r>
              <a:rPr lang="en-US" sz="3200" dirty="0" smtClean="0">
                <a:solidFill>
                  <a:prstClr val="white"/>
                </a:solidFill>
              </a:rPr>
              <a:t>BX-1200 </a:t>
            </a:r>
            <a:r>
              <a:rPr lang="en-US" sz="3200" dirty="0" err="1" smtClean="0">
                <a:solidFill>
                  <a:prstClr val="white"/>
                </a:solidFill>
              </a:rPr>
              <a:t>Geogrid</a:t>
            </a:r>
            <a:endParaRPr lang="en-US" sz="3200" dirty="0">
              <a:solidFill>
                <a:prstClr val="white"/>
              </a:solidFill>
            </a:endParaRPr>
          </a:p>
        </p:txBody>
      </p:sp>
      <p:cxnSp>
        <p:nvCxnSpPr>
          <p:cNvPr id="23" name="Straight Connector 22"/>
          <p:cNvCxnSpPr/>
          <p:nvPr/>
        </p:nvCxnSpPr>
        <p:spPr>
          <a:xfrm>
            <a:off x="0" y="3342198"/>
            <a:ext cx="5911273" cy="10602"/>
          </a:xfrm>
          <a:prstGeom prst="line">
            <a:avLst/>
          </a:prstGeom>
          <a:ln w="508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1"/>
          </p:cNvCxnSpPr>
          <p:nvPr/>
        </p:nvCxnSpPr>
        <p:spPr>
          <a:xfrm flipH="1">
            <a:off x="4544291" y="2477363"/>
            <a:ext cx="1627909" cy="864835"/>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86400" y="1600200"/>
            <a:ext cx="3733800" cy="584775"/>
          </a:xfrm>
          <a:prstGeom prst="rect">
            <a:avLst/>
          </a:prstGeom>
          <a:noFill/>
        </p:spPr>
        <p:txBody>
          <a:bodyPr wrap="square" rtlCol="0">
            <a:spAutoFit/>
          </a:bodyPr>
          <a:lstStyle/>
          <a:p>
            <a:r>
              <a:rPr lang="en-US" sz="3200" dirty="0" smtClean="0">
                <a:solidFill>
                  <a:prstClr val="white"/>
                </a:solidFill>
              </a:rPr>
              <a:t>12” Granular Type </a:t>
            </a:r>
            <a:r>
              <a:rPr lang="en-US" sz="3200" dirty="0">
                <a:solidFill>
                  <a:prstClr val="white"/>
                </a:solidFill>
              </a:rPr>
              <a:t>D</a:t>
            </a:r>
          </a:p>
        </p:txBody>
      </p:sp>
      <p:cxnSp>
        <p:nvCxnSpPr>
          <p:cNvPr id="26" name="Straight Arrow Connector 25"/>
          <p:cNvCxnSpPr>
            <a:stCxn id="25" idx="1"/>
          </p:cNvCxnSpPr>
          <p:nvPr/>
        </p:nvCxnSpPr>
        <p:spPr>
          <a:xfrm flipH="1">
            <a:off x="4191000" y="1892588"/>
            <a:ext cx="1295400" cy="6982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91200" y="990600"/>
            <a:ext cx="3276600"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28" name="Straight Connector 27"/>
          <p:cNvCxnSpPr>
            <a:endCxn id="3" idx="2"/>
          </p:cNvCxnSpPr>
          <p:nvPr/>
        </p:nvCxnSpPr>
        <p:spPr>
          <a:xfrm>
            <a:off x="0" y="2006024"/>
            <a:ext cx="4544291" cy="750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7" idx="1"/>
            <a:endCxn id="3" idx="2"/>
          </p:cNvCxnSpPr>
          <p:nvPr/>
        </p:nvCxnSpPr>
        <p:spPr>
          <a:xfrm flipH="1">
            <a:off x="4544291" y="1282988"/>
            <a:ext cx="1246909" cy="73053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876800" y="304800"/>
            <a:ext cx="3733800" cy="584775"/>
          </a:xfrm>
          <a:prstGeom prst="rect">
            <a:avLst/>
          </a:prstGeom>
          <a:noFill/>
        </p:spPr>
        <p:txBody>
          <a:bodyPr wrap="square" rtlCol="0">
            <a:spAutoFit/>
          </a:bodyPr>
          <a:lstStyle/>
          <a:p>
            <a:r>
              <a:rPr lang="en-US" sz="3200" dirty="0" smtClean="0">
                <a:solidFill>
                  <a:prstClr val="white"/>
                </a:solidFill>
              </a:rPr>
              <a:t>Embankment</a:t>
            </a:r>
            <a:endParaRPr lang="en-US" sz="3200" dirty="0">
              <a:solidFill>
                <a:prstClr val="white"/>
              </a:solidFill>
            </a:endParaRPr>
          </a:p>
        </p:txBody>
      </p:sp>
      <p:cxnSp>
        <p:nvCxnSpPr>
          <p:cNvPr id="34" name="Straight Arrow Connector 33"/>
          <p:cNvCxnSpPr>
            <a:stCxn id="33" idx="1"/>
          </p:cNvCxnSpPr>
          <p:nvPr/>
        </p:nvCxnSpPr>
        <p:spPr>
          <a:xfrm flipH="1">
            <a:off x="3352800" y="597188"/>
            <a:ext cx="1524000" cy="573308"/>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914236" y="1905000"/>
            <a:ext cx="0" cy="36238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952336" y="1905000"/>
            <a:ext cx="409864" cy="362383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7" name="Straight Connector 36"/>
          <p:cNvCxnSpPr/>
          <p:nvPr/>
        </p:nvCxnSpPr>
        <p:spPr>
          <a:xfrm>
            <a:off x="2362200" y="1905000"/>
            <a:ext cx="0" cy="36238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914236" y="1905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667164" y="5338618"/>
            <a:ext cx="923636" cy="452582"/>
          </a:xfrm>
          <a:custGeom>
            <a:avLst/>
            <a:gdLst>
              <a:gd name="connsiteX0" fmla="*/ 0 w 923636"/>
              <a:gd name="connsiteY0" fmla="*/ 193964 h 452582"/>
              <a:gd name="connsiteX1" fmla="*/ 434109 w 923636"/>
              <a:gd name="connsiteY1" fmla="*/ 184727 h 452582"/>
              <a:gd name="connsiteX2" fmla="*/ 369454 w 923636"/>
              <a:gd name="connsiteY2" fmla="*/ 0 h 452582"/>
              <a:gd name="connsiteX3" fmla="*/ 692727 w 923636"/>
              <a:gd name="connsiteY3" fmla="*/ 452582 h 452582"/>
              <a:gd name="connsiteX4" fmla="*/ 600363 w 923636"/>
              <a:gd name="connsiteY4" fmla="*/ 193964 h 452582"/>
              <a:gd name="connsiteX5" fmla="*/ 923636 w 923636"/>
              <a:gd name="connsiteY5" fmla="*/ 193964 h 4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36" h="452582">
                <a:moveTo>
                  <a:pt x="0" y="193964"/>
                </a:moveTo>
                <a:lnTo>
                  <a:pt x="434109" y="184727"/>
                </a:lnTo>
                <a:lnTo>
                  <a:pt x="369454" y="0"/>
                </a:lnTo>
                <a:lnTo>
                  <a:pt x="692727" y="452582"/>
                </a:lnTo>
                <a:lnTo>
                  <a:pt x="600363" y="193964"/>
                </a:lnTo>
                <a:lnTo>
                  <a:pt x="923636" y="193964"/>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cxnSp>
        <p:nvCxnSpPr>
          <p:cNvPr id="39" name="Elbow Connector 38"/>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Tree>
    <p:extLst>
      <p:ext uri="{BB962C8B-B14F-4D97-AF65-F5344CB8AC3E}">
        <p14:creationId xmlns:p14="http://schemas.microsoft.com/office/powerpoint/2010/main" val="2512890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0" y="3352800"/>
            <a:ext cx="9144000" cy="3505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0" y="3276600"/>
            <a:ext cx="5911273" cy="2133600"/>
          </a:xfrm>
          <a:custGeom>
            <a:avLst/>
            <a:gdLst>
              <a:gd name="connsiteX0" fmla="*/ 0 w 5911273"/>
              <a:gd name="connsiteY0" fmla="*/ 0 h 1717963"/>
              <a:gd name="connsiteX1" fmla="*/ 9236 w 5911273"/>
              <a:gd name="connsiteY1" fmla="*/ 1717963 h 1717963"/>
              <a:gd name="connsiteX2" fmla="*/ 4461164 w 5911273"/>
              <a:gd name="connsiteY2" fmla="*/ 1699491 h 1717963"/>
              <a:gd name="connsiteX3" fmla="*/ 5911273 w 5911273"/>
              <a:gd name="connsiteY3" fmla="*/ 9236 h 1717963"/>
              <a:gd name="connsiteX4" fmla="*/ 0 w 5911273"/>
              <a:gd name="connsiteY4" fmla="*/ 0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1273" h="1717963">
                <a:moveTo>
                  <a:pt x="0" y="0"/>
                </a:moveTo>
                <a:cubicBezTo>
                  <a:pt x="3079" y="572654"/>
                  <a:pt x="6157" y="1145309"/>
                  <a:pt x="9236" y="1717963"/>
                </a:cubicBezTo>
                <a:lnTo>
                  <a:pt x="4461164" y="1699491"/>
                </a:lnTo>
                <a:lnTo>
                  <a:pt x="5911273" y="92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743200" y="6103203"/>
            <a:ext cx="3429001" cy="830997"/>
          </a:xfrm>
          <a:prstGeom prst="rect">
            <a:avLst/>
          </a:prstGeom>
          <a:noFill/>
        </p:spPr>
        <p:txBody>
          <a:bodyPr wrap="square" rtlCol="0">
            <a:spAutoFit/>
          </a:bodyPr>
          <a:lstStyle/>
          <a:p>
            <a:r>
              <a:rPr lang="en-US" sz="4800" dirty="0" smtClean="0">
                <a:solidFill>
                  <a:prstClr val="white"/>
                </a:solidFill>
              </a:rPr>
              <a:t>Detail “P-1”</a:t>
            </a:r>
            <a:endParaRPr lang="en-US" sz="4800" dirty="0">
              <a:solidFill>
                <a:prstClr val="white"/>
              </a:solidFill>
            </a:endParaRPr>
          </a:p>
        </p:txBody>
      </p:sp>
      <p:sp>
        <p:nvSpPr>
          <p:cNvPr id="6" name="TextBox 5"/>
          <p:cNvSpPr txBox="1"/>
          <p:nvPr/>
        </p:nvSpPr>
        <p:spPr>
          <a:xfrm>
            <a:off x="6172200" y="5715000"/>
            <a:ext cx="2895600" cy="584775"/>
          </a:xfrm>
          <a:prstGeom prst="rect">
            <a:avLst/>
          </a:prstGeom>
          <a:noFill/>
        </p:spPr>
        <p:txBody>
          <a:bodyPr wrap="square" rtlCol="0">
            <a:spAutoFit/>
          </a:bodyPr>
          <a:lstStyle/>
          <a:p>
            <a:r>
              <a:rPr lang="en-US" sz="3200" dirty="0" smtClean="0">
                <a:solidFill>
                  <a:prstClr val="white"/>
                </a:solidFill>
              </a:rPr>
              <a:t>36” Undercut</a:t>
            </a:r>
            <a:endParaRPr lang="en-US" sz="3200" dirty="0">
              <a:solidFill>
                <a:prstClr val="white"/>
              </a:solidFill>
            </a:endParaRPr>
          </a:p>
        </p:txBody>
      </p:sp>
      <p:sp>
        <p:nvSpPr>
          <p:cNvPr id="7" name="TextBox 6"/>
          <p:cNvSpPr txBox="1"/>
          <p:nvPr/>
        </p:nvSpPr>
        <p:spPr>
          <a:xfrm>
            <a:off x="5791200" y="5282625"/>
            <a:ext cx="3276600"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sp>
        <p:nvSpPr>
          <p:cNvPr id="14" name="Freeform 13"/>
          <p:cNvSpPr/>
          <p:nvPr/>
        </p:nvSpPr>
        <p:spPr>
          <a:xfrm>
            <a:off x="9236" y="4064000"/>
            <a:ext cx="5366328" cy="1366982"/>
          </a:xfrm>
          <a:custGeom>
            <a:avLst/>
            <a:gdLst>
              <a:gd name="connsiteX0" fmla="*/ 0 w 5366328"/>
              <a:gd name="connsiteY0" fmla="*/ 1366982 h 1366982"/>
              <a:gd name="connsiteX1" fmla="*/ 4461164 w 5366328"/>
              <a:gd name="connsiteY1" fmla="*/ 1357745 h 1366982"/>
              <a:gd name="connsiteX2" fmla="*/ 5366328 w 5366328"/>
              <a:gd name="connsiteY2" fmla="*/ 9236 h 1366982"/>
              <a:gd name="connsiteX3" fmla="*/ 0 w 5366328"/>
              <a:gd name="connsiteY3" fmla="*/ 0 h 1366982"/>
              <a:gd name="connsiteX4" fmla="*/ 0 w 5366328"/>
              <a:gd name="connsiteY4" fmla="*/ 1366982 h 1366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6328" h="1366982">
                <a:moveTo>
                  <a:pt x="0" y="1366982"/>
                </a:moveTo>
                <a:lnTo>
                  <a:pt x="4461164" y="1357745"/>
                </a:lnTo>
                <a:lnTo>
                  <a:pt x="5366328" y="9236"/>
                </a:lnTo>
                <a:lnTo>
                  <a:pt x="0" y="0"/>
                </a:lnTo>
                <a:lnTo>
                  <a:pt x="0" y="1366982"/>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Arrow Connector 8"/>
          <p:cNvCxnSpPr>
            <a:stCxn id="7" idx="1"/>
          </p:cNvCxnSpPr>
          <p:nvPr/>
        </p:nvCxnSpPr>
        <p:spPr>
          <a:xfrm flipH="1" flipV="1">
            <a:off x="4461164" y="5425794"/>
            <a:ext cx="1330036" cy="149219"/>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0" y="5420178"/>
            <a:ext cx="4461164" cy="561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295900" y="4520625"/>
            <a:ext cx="3771900" cy="584775"/>
          </a:xfrm>
          <a:prstGeom prst="rect">
            <a:avLst/>
          </a:prstGeom>
          <a:noFill/>
        </p:spPr>
        <p:txBody>
          <a:bodyPr wrap="square" rtlCol="0">
            <a:spAutoFit/>
          </a:bodyPr>
          <a:lstStyle/>
          <a:p>
            <a:r>
              <a:rPr lang="en-US" sz="3200" dirty="0" smtClean="0">
                <a:solidFill>
                  <a:prstClr val="white"/>
                </a:solidFill>
              </a:rPr>
              <a:t>24” Type D Granular</a:t>
            </a:r>
            <a:endParaRPr lang="en-US" sz="3200" dirty="0">
              <a:solidFill>
                <a:prstClr val="white"/>
              </a:solidFill>
            </a:endParaRPr>
          </a:p>
        </p:txBody>
      </p:sp>
      <p:cxnSp>
        <p:nvCxnSpPr>
          <p:cNvPr id="17" name="Straight Arrow Connector 16"/>
          <p:cNvCxnSpPr>
            <a:stCxn id="16" idx="1"/>
          </p:cNvCxnSpPr>
          <p:nvPr/>
        </p:nvCxnSpPr>
        <p:spPr>
          <a:xfrm flipH="1" flipV="1">
            <a:off x="3276600" y="4747491"/>
            <a:ext cx="2019300" cy="6552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0" y="3365369"/>
            <a:ext cx="5863472" cy="716437"/>
          </a:xfrm>
          <a:custGeom>
            <a:avLst/>
            <a:gdLst>
              <a:gd name="connsiteX0" fmla="*/ 0 w 5863472"/>
              <a:gd name="connsiteY0" fmla="*/ 697584 h 716437"/>
              <a:gd name="connsiteX1" fmla="*/ 5382705 w 5863472"/>
              <a:gd name="connsiteY1" fmla="*/ 716437 h 716437"/>
              <a:gd name="connsiteX2" fmla="*/ 5863472 w 5863472"/>
              <a:gd name="connsiteY2" fmla="*/ 0 h 716437"/>
              <a:gd name="connsiteX3" fmla="*/ 9427 w 5863472"/>
              <a:gd name="connsiteY3" fmla="*/ 0 h 716437"/>
              <a:gd name="connsiteX4" fmla="*/ 0 w 5863472"/>
              <a:gd name="connsiteY4" fmla="*/ 697584 h 71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472" h="716437">
                <a:moveTo>
                  <a:pt x="0" y="697584"/>
                </a:moveTo>
                <a:lnTo>
                  <a:pt x="5382705" y="716437"/>
                </a:lnTo>
                <a:lnTo>
                  <a:pt x="5863472" y="0"/>
                </a:lnTo>
                <a:lnTo>
                  <a:pt x="9427" y="0"/>
                </a:lnTo>
                <a:lnTo>
                  <a:pt x="0" y="697584"/>
                </a:lnTo>
                <a:close/>
              </a:path>
            </a:pathLst>
          </a:custGeom>
          <a:blipFill>
            <a:blip r:embed="rId3">
              <a:grayscl/>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5943600" y="2057400"/>
            <a:ext cx="3276600" cy="584775"/>
          </a:xfrm>
          <a:prstGeom prst="rect">
            <a:avLst/>
          </a:prstGeom>
          <a:noFill/>
        </p:spPr>
        <p:txBody>
          <a:bodyPr wrap="square" rtlCol="0">
            <a:spAutoFit/>
          </a:bodyPr>
          <a:lstStyle/>
          <a:p>
            <a:r>
              <a:rPr lang="en-US" sz="3200" dirty="0" smtClean="0">
                <a:solidFill>
                  <a:prstClr val="white"/>
                </a:solidFill>
              </a:rPr>
              <a:t>Type D Geotextile</a:t>
            </a:r>
            <a:endParaRPr lang="en-US" sz="3200" dirty="0">
              <a:solidFill>
                <a:prstClr val="white"/>
              </a:solidFill>
            </a:endParaRPr>
          </a:p>
        </p:txBody>
      </p:sp>
      <p:cxnSp>
        <p:nvCxnSpPr>
          <p:cNvPr id="24" name="Straight Arrow Connector 23"/>
          <p:cNvCxnSpPr>
            <a:stCxn id="23" idx="1"/>
          </p:cNvCxnSpPr>
          <p:nvPr/>
        </p:nvCxnSpPr>
        <p:spPr>
          <a:xfrm flipH="1">
            <a:off x="5126182" y="2349788"/>
            <a:ext cx="817418" cy="1003012"/>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76900" y="3581400"/>
            <a:ext cx="3771900" cy="584775"/>
          </a:xfrm>
          <a:prstGeom prst="rect">
            <a:avLst/>
          </a:prstGeom>
          <a:noFill/>
        </p:spPr>
        <p:txBody>
          <a:bodyPr wrap="square" rtlCol="0">
            <a:spAutoFit/>
          </a:bodyPr>
          <a:lstStyle/>
          <a:p>
            <a:r>
              <a:rPr lang="en-US" sz="3200" dirty="0" smtClean="0">
                <a:solidFill>
                  <a:prstClr val="white"/>
                </a:solidFill>
              </a:rPr>
              <a:t>12” Type B Granular</a:t>
            </a:r>
            <a:endParaRPr lang="en-US" sz="3200" dirty="0">
              <a:solidFill>
                <a:prstClr val="white"/>
              </a:solidFill>
            </a:endParaRPr>
          </a:p>
        </p:txBody>
      </p:sp>
      <p:cxnSp>
        <p:nvCxnSpPr>
          <p:cNvPr id="30" name="Straight Arrow Connector 29"/>
          <p:cNvCxnSpPr>
            <a:stCxn id="29" idx="1"/>
          </p:cNvCxnSpPr>
          <p:nvPr/>
        </p:nvCxnSpPr>
        <p:spPr>
          <a:xfrm flipH="1" flipV="1">
            <a:off x="3962400" y="3810000"/>
            <a:ext cx="1714500" cy="63788"/>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9427" y="2997724"/>
            <a:ext cx="4779390" cy="367645"/>
          </a:xfrm>
          <a:custGeom>
            <a:avLst/>
            <a:gdLst>
              <a:gd name="connsiteX0" fmla="*/ 0 w 4779390"/>
              <a:gd name="connsiteY0" fmla="*/ 348791 h 367645"/>
              <a:gd name="connsiteX1" fmla="*/ 4779390 w 4779390"/>
              <a:gd name="connsiteY1" fmla="*/ 367645 h 367645"/>
              <a:gd name="connsiteX2" fmla="*/ 4251489 w 4779390"/>
              <a:gd name="connsiteY2" fmla="*/ 0 h 367645"/>
              <a:gd name="connsiteX3" fmla="*/ 18854 w 4779390"/>
              <a:gd name="connsiteY3" fmla="*/ 9427 h 367645"/>
              <a:gd name="connsiteX4" fmla="*/ 0 w 4779390"/>
              <a:gd name="connsiteY4" fmla="*/ 348791 h 36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390" h="367645">
                <a:moveTo>
                  <a:pt x="0" y="348791"/>
                </a:moveTo>
                <a:lnTo>
                  <a:pt x="4779390" y="367645"/>
                </a:lnTo>
                <a:lnTo>
                  <a:pt x="4251489" y="0"/>
                </a:lnTo>
                <a:lnTo>
                  <a:pt x="18854" y="9427"/>
                </a:lnTo>
                <a:lnTo>
                  <a:pt x="0" y="348791"/>
                </a:lnTo>
                <a:close/>
              </a:path>
            </a:pathLst>
          </a:custGeom>
          <a:blipFill>
            <a:blip r:embed="rId4">
              <a:extLst>
                <a:ext uri="{BEBA8EAE-BF5A-486C-A8C5-ECC9F3942E4B}">
                  <a14:imgProps xmlns:a14="http://schemas.microsoft.com/office/drawing/2010/main">
                    <a14:imgLayer r:embed="rId5">
                      <a14:imgEffect>
                        <a14:sharpenSoften amount="100000"/>
                      </a14:imgEffect>
                      <a14:imgEffect>
                        <a14:colorTemperature colorTemp="7200"/>
                      </a14:imgEffect>
                      <a14:imgEffect>
                        <a14:saturation sat="0"/>
                      </a14:imgEffect>
                      <a14:imgEffect>
                        <a14:brightnessContrast bright="-40000"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4343400" y="1524000"/>
            <a:ext cx="3733800" cy="584775"/>
          </a:xfrm>
          <a:prstGeom prst="rect">
            <a:avLst/>
          </a:prstGeom>
          <a:noFill/>
        </p:spPr>
        <p:txBody>
          <a:bodyPr wrap="square" rtlCol="0">
            <a:spAutoFit/>
          </a:bodyPr>
          <a:lstStyle/>
          <a:p>
            <a:r>
              <a:rPr lang="en-US" sz="3200" dirty="0" smtClean="0">
                <a:solidFill>
                  <a:prstClr val="white"/>
                </a:solidFill>
              </a:rPr>
              <a:t>Proposed Pavement</a:t>
            </a:r>
            <a:endParaRPr lang="en-US" sz="3200" dirty="0">
              <a:solidFill>
                <a:prstClr val="white"/>
              </a:solidFill>
            </a:endParaRPr>
          </a:p>
        </p:txBody>
      </p:sp>
      <p:cxnSp>
        <p:nvCxnSpPr>
          <p:cNvPr id="34" name="Straight Arrow Connector 33"/>
          <p:cNvCxnSpPr>
            <a:stCxn id="33" idx="1"/>
          </p:cNvCxnSpPr>
          <p:nvPr/>
        </p:nvCxnSpPr>
        <p:spPr>
          <a:xfrm flipH="1">
            <a:off x="3525982" y="1816388"/>
            <a:ext cx="817418" cy="1181336"/>
          </a:xfrm>
          <a:prstGeom prst="straightConnector1">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20" idx="2"/>
          </p:cNvCxnSpPr>
          <p:nvPr/>
        </p:nvCxnSpPr>
        <p:spPr>
          <a:xfrm>
            <a:off x="0" y="3365369"/>
            <a:ext cx="586347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0800000">
            <a:off x="8305800" y="3060412"/>
            <a:ext cx="838200" cy="292388"/>
          </a:xfrm>
          <a:prstGeom prst="bentConnector3">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791200" y="2768025"/>
            <a:ext cx="2590800" cy="584775"/>
          </a:xfrm>
          <a:prstGeom prst="rect">
            <a:avLst/>
          </a:prstGeom>
          <a:noFill/>
        </p:spPr>
        <p:txBody>
          <a:bodyPr wrap="square" rtlCol="0">
            <a:spAutoFit/>
          </a:bodyPr>
          <a:lstStyle/>
          <a:p>
            <a:r>
              <a:rPr lang="en-US" sz="3200" dirty="0" smtClean="0">
                <a:solidFill>
                  <a:prstClr val="white"/>
                </a:solidFill>
              </a:rPr>
              <a:t>Original Grade</a:t>
            </a:r>
            <a:endParaRPr lang="en-US" sz="3200" dirty="0">
              <a:solidFill>
                <a:prstClr val="white"/>
              </a:solidFill>
            </a:endParaRPr>
          </a:p>
        </p:txBody>
      </p:sp>
      <p:sp>
        <p:nvSpPr>
          <p:cNvPr id="26" name="TextBox 25"/>
          <p:cNvSpPr txBox="1"/>
          <p:nvPr/>
        </p:nvSpPr>
        <p:spPr>
          <a:xfrm>
            <a:off x="2209800" y="76200"/>
            <a:ext cx="5334000" cy="923330"/>
          </a:xfrm>
          <a:prstGeom prst="rect">
            <a:avLst/>
          </a:prstGeom>
          <a:noFill/>
        </p:spPr>
        <p:txBody>
          <a:bodyPr wrap="square" rtlCol="0">
            <a:spAutoFit/>
          </a:bodyPr>
          <a:lstStyle/>
          <a:p>
            <a:r>
              <a:rPr lang="en-US" sz="5400" dirty="0" smtClean="0">
                <a:solidFill>
                  <a:prstClr val="white"/>
                </a:solidFill>
              </a:rPr>
              <a:t>VECP Proposal</a:t>
            </a:r>
            <a:endParaRPr lang="en-US" sz="5400" dirty="0">
              <a:solidFill>
                <a:prstClr val="white"/>
              </a:solidFill>
            </a:endParaRPr>
          </a:p>
        </p:txBody>
      </p:sp>
    </p:spTree>
    <p:extLst>
      <p:ext uri="{BB962C8B-B14F-4D97-AF65-F5344CB8AC3E}">
        <p14:creationId xmlns:p14="http://schemas.microsoft.com/office/powerpoint/2010/main" val="26210521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475840"/>
            <a:ext cx="8270790" cy="461665"/>
          </a:xfrm>
          <a:prstGeom prst="rect">
            <a:avLst/>
          </a:prstGeom>
          <a:noFill/>
        </p:spPr>
        <p:txBody>
          <a:bodyPr wrap="square" rtlCol="0">
            <a:spAutoFit/>
          </a:bodyPr>
          <a:lstStyle/>
          <a:p>
            <a:r>
              <a:rPr lang="en-US" sz="2400" b="1" dirty="0" err="1" smtClean="0">
                <a:solidFill>
                  <a:srgbClr val="000000"/>
                </a:solidFill>
              </a:rPr>
              <a:t>Geogrid</a:t>
            </a:r>
            <a:r>
              <a:rPr lang="en-US" sz="2400" b="1" dirty="0" smtClean="0">
                <a:solidFill>
                  <a:srgbClr val="000000"/>
                </a:solidFill>
              </a:rPr>
              <a:t> for Subgrade Stabilization </a:t>
            </a:r>
            <a:endParaRPr lang="en-US" sz="2400" b="1" dirty="0">
              <a:solidFill>
                <a:srgbClr val="000000"/>
              </a:solidFill>
            </a:endParaRPr>
          </a:p>
        </p:txBody>
      </p:sp>
      <p:sp>
        <p:nvSpPr>
          <p:cNvPr id="3" name="TextBox 2"/>
          <p:cNvSpPr txBox="1"/>
          <p:nvPr/>
        </p:nvSpPr>
        <p:spPr>
          <a:xfrm>
            <a:off x="381000" y="75580"/>
            <a:ext cx="8270790" cy="6001643"/>
          </a:xfrm>
          <a:prstGeom prst="rect">
            <a:avLst/>
          </a:prstGeom>
          <a:noFill/>
        </p:spPr>
        <p:txBody>
          <a:bodyPr wrap="square" rtlCol="0">
            <a:spAutoFit/>
          </a:bodyPr>
          <a:lstStyle/>
          <a:p>
            <a:r>
              <a:rPr lang="en-US" sz="4000" dirty="0" smtClean="0">
                <a:solidFill>
                  <a:srgbClr val="000000"/>
                </a:solidFill>
              </a:rPr>
              <a:t>Supplemental Specification  861</a:t>
            </a:r>
          </a:p>
          <a:p>
            <a:r>
              <a:rPr lang="en-US" sz="4000" dirty="0" smtClean="0">
                <a:solidFill>
                  <a:srgbClr val="000000"/>
                </a:solidFill>
              </a:rPr>
              <a:t>         October 15, 2010</a:t>
            </a:r>
          </a:p>
          <a:p>
            <a:r>
              <a:rPr lang="en-US" sz="4000" dirty="0" smtClean="0">
                <a:solidFill>
                  <a:srgbClr val="000000"/>
                </a:solidFill>
              </a:rPr>
              <a:t> </a:t>
            </a:r>
          </a:p>
          <a:p>
            <a:endParaRPr lang="en-US" sz="4000" dirty="0" smtClean="0">
              <a:solidFill>
                <a:srgbClr val="000000"/>
              </a:solidFill>
            </a:endParaRPr>
          </a:p>
          <a:p>
            <a:endParaRPr lang="en-US" sz="2400" dirty="0" smtClean="0">
              <a:solidFill>
                <a:srgbClr val="000000"/>
              </a:solidFill>
            </a:endParaRPr>
          </a:p>
          <a:p>
            <a:r>
              <a:rPr lang="en-US" sz="3200" dirty="0" smtClean="0">
                <a:solidFill>
                  <a:srgbClr val="000000"/>
                </a:solidFill>
              </a:rPr>
              <a:t>Work consisting of furnishing and installing biaxial </a:t>
            </a:r>
            <a:r>
              <a:rPr lang="en-US" sz="3200" dirty="0" err="1" smtClean="0">
                <a:solidFill>
                  <a:srgbClr val="000000"/>
                </a:solidFill>
              </a:rPr>
              <a:t>geogrid</a:t>
            </a:r>
            <a:r>
              <a:rPr lang="en-US" sz="3200" dirty="0" smtClean="0">
                <a:solidFill>
                  <a:srgbClr val="000000"/>
                </a:solidFill>
              </a:rPr>
              <a:t> for the purpose of stabilizing subgrade.</a:t>
            </a:r>
          </a:p>
          <a:p>
            <a:endParaRPr lang="en-US" sz="3200" dirty="0">
              <a:solidFill>
                <a:srgbClr val="000000"/>
              </a:solidFill>
            </a:endParaRPr>
          </a:p>
          <a:p>
            <a:r>
              <a:rPr lang="en-US" sz="3200" dirty="0" smtClean="0">
                <a:solidFill>
                  <a:srgbClr val="000000"/>
                </a:solidFill>
              </a:rPr>
              <a:t>Place geotextile fabric on bottom if specified</a:t>
            </a:r>
            <a:endParaRPr lang="en-US" sz="3200" dirty="0">
              <a:solidFill>
                <a:srgbClr val="000000"/>
              </a:solidFill>
            </a:endParaRPr>
          </a:p>
          <a:p>
            <a:endParaRPr lang="en-US" sz="4000" dirty="0">
              <a:solidFill>
                <a:srgbClr val="000000"/>
              </a:solidFill>
            </a:endParaRPr>
          </a:p>
        </p:txBody>
      </p:sp>
    </p:spTree>
    <p:extLst>
      <p:ext uri="{BB962C8B-B14F-4D97-AF65-F5344CB8AC3E}">
        <p14:creationId xmlns:p14="http://schemas.microsoft.com/office/powerpoint/2010/main" val="10235550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6195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Proposed changes to CM&amp;S 105.19</a:t>
            </a:r>
          </a:p>
        </p:txBody>
      </p:sp>
      <p:sp>
        <p:nvSpPr>
          <p:cNvPr id="3" name="Content Placeholder 2"/>
          <p:cNvSpPr>
            <a:spLocks noGrp="1"/>
          </p:cNvSpPr>
          <p:nvPr>
            <p:ph idx="1"/>
          </p:nvPr>
        </p:nvSpPr>
        <p:spPr/>
        <p:txBody>
          <a:bodyPr/>
          <a:lstStyle/>
          <a:p>
            <a:pPr marL="0" indent="0">
              <a:buNone/>
            </a:pPr>
            <a:r>
              <a:rPr lang="en-US" sz="2000" dirty="0"/>
              <a:t>The Department will not approve VECPs with any of the following characteristics: </a:t>
            </a:r>
          </a:p>
          <a:p>
            <a:pPr lvl="0"/>
            <a:endParaRPr lang="en-US" sz="2000" dirty="0" smtClean="0"/>
          </a:p>
          <a:p>
            <a:pPr lvl="0"/>
            <a:r>
              <a:rPr lang="en-US" sz="2000" dirty="0" smtClean="0"/>
              <a:t>A.   Consist </a:t>
            </a:r>
            <a:r>
              <a:rPr lang="en-US" sz="2000" dirty="0"/>
              <a:t>only of non-performing items of work contained in the plans. </a:t>
            </a:r>
          </a:p>
          <a:p>
            <a:pPr lvl="0"/>
            <a:r>
              <a:rPr lang="en-US" sz="2000" dirty="0" smtClean="0"/>
              <a:t>B.   Include </a:t>
            </a:r>
            <a:r>
              <a:rPr lang="en-US" sz="2000" dirty="0"/>
              <a:t>plan errors identified by the Contractor as part of the cost reduction. </a:t>
            </a:r>
            <a:endParaRPr lang="en-US" sz="2000" dirty="0" smtClean="0"/>
          </a:p>
          <a:p>
            <a:r>
              <a:rPr lang="en-US" sz="2000" dirty="0"/>
              <a:t>C.   The VECP designer/consultant for the Contractor is also the designer of record </a:t>
            </a:r>
            <a:r>
              <a:rPr lang="en-US" sz="2000" dirty="0" smtClean="0"/>
              <a:t>for ODOT.</a:t>
            </a:r>
          </a:p>
          <a:p>
            <a:pPr lvl="0"/>
            <a:r>
              <a:rPr lang="en-US" sz="2000" u="sng" dirty="0">
                <a:solidFill>
                  <a:srgbClr val="FFFF00"/>
                </a:solidFill>
              </a:rPr>
              <a:t>D.    Changes to any special architectural or aesthetic treatments. </a:t>
            </a:r>
          </a:p>
          <a:p>
            <a:endParaRPr lang="en-US" sz="2400" dirty="0"/>
          </a:p>
          <a:p>
            <a:pPr lvl="0"/>
            <a:endParaRPr lang="en-US" sz="2400" dirty="0"/>
          </a:p>
          <a:p>
            <a:endParaRPr lang="en-US" dirty="0"/>
          </a:p>
        </p:txBody>
      </p:sp>
    </p:spTree>
    <p:extLst>
      <p:ext uri="{BB962C8B-B14F-4D97-AF65-F5344CB8AC3E}">
        <p14:creationId xmlns:p14="http://schemas.microsoft.com/office/powerpoint/2010/main" val="16135536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Tree>
    <p:extLst>
      <p:ext uri="{BB962C8B-B14F-4D97-AF65-F5344CB8AC3E}">
        <p14:creationId xmlns:p14="http://schemas.microsoft.com/office/powerpoint/2010/main" val="33087166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07692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67234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74466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40161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55741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86188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93132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13356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0851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Proposed changes to CM&amp;S 105.19</a:t>
            </a:r>
          </a:p>
        </p:txBody>
      </p:sp>
      <p:sp>
        <p:nvSpPr>
          <p:cNvPr id="3" name="Content Placeholder 2"/>
          <p:cNvSpPr>
            <a:spLocks noGrp="1"/>
          </p:cNvSpPr>
          <p:nvPr>
            <p:ph idx="1"/>
          </p:nvPr>
        </p:nvSpPr>
        <p:spPr/>
        <p:txBody>
          <a:bodyPr/>
          <a:lstStyle/>
          <a:p>
            <a:pPr lvl="0"/>
            <a:r>
              <a:rPr lang="en-US" sz="1600" dirty="0" smtClean="0">
                <a:solidFill>
                  <a:srgbClr val="FFFF00"/>
                </a:solidFill>
              </a:rPr>
              <a:t>E.    Requires </a:t>
            </a:r>
            <a:r>
              <a:rPr lang="en-US" sz="1600" dirty="0">
                <a:solidFill>
                  <a:srgbClr val="FFFF00"/>
                </a:solidFill>
              </a:rPr>
              <a:t>concrete beams to be installed with less than 17' vertical clearance over a state highway. </a:t>
            </a:r>
            <a:endParaRPr lang="en-US" sz="1600" dirty="0" smtClean="0">
              <a:solidFill>
                <a:srgbClr val="FFFF00"/>
              </a:solidFill>
            </a:endParaRPr>
          </a:p>
          <a:p>
            <a:endParaRPr lang="en-US" sz="1600" dirty="0" smtClean="0">
              <a:solidFill>
                <a:srgbClr val="FFFF00"/>
              </a:solidFill>
            </a:endParaRPr>
          </a:p>
          <a:p>
            <a:r>
              <a:rPr lang="en-US" sz="1600" dirty="0" smtClean="0">
                <a:solidFill>
                  <a:srgbClr val="FFFF00"/>
                </a:solidFill>
              </a:rPr>
              <a:t>F. 	Changes </a:t>
            </a:r>
            <a:r>
              <a:rPr lang="en-US" sz="1600" dirty="0">
                <a:solidFill>
                  <a:srgbClr val="FFFF00"/>
                </a:solidFill>
              </a:rPr>
              <a:t>the </a:t>
            </a:r>
            <a:r>
              <a:rPr lang="en-US" sz="1600" dirty="0" smtClean="0">
                <a:solidFill>
                  <a:srgbClr val="FFFF00"/>
                </a:solidFill>
              </a:rPr>
              <a:t>type </a:t>
            </a:r>
            <a:r>
              <a:rPr lang="en-US" sz="1600" dirty="0">
                <a:solidFill>
                  <a:srgbClr val="FFFF00"/>
                </a:solidFill>
              </a:rPr>
              <a:t>or buildup of </a:t>
            </a:r>
            <a:r>
              <a:rPr lang="en-US" sz="1600" dirty="0" smtClean="0">
                <a:solidFill>
                  <a:srgbClr val="FFFF00"/>
                </a:solidFill>
              </a:rPr>
              <a:t>permanent pavement</a:t>
            </a:r>
            <a:r>
              <a:rPr lang="en-US" sz="1600" dirty="0">
                <a:solidFill>
                  <a:srgbClr val="FFFF00"/>
                </a:solidFill>
              </a:rPr>
              <a:t>. </a:t>
            </a:r>
          </a:p>
          <a:p>
            <a:endParaRPr lang="en-US" sz="1600" dirty="0" smtClean="0">
              <a:solidFill>
                <a:srgbClr val="FFFF00"/>
              </a:solidFill>
            </a:endParaRPr>
          </a:p>
          <a:p>
            <a:r>
              <a:rPr lang="en-US" sz="1600" dirty="0" smtClean="0">
                <a:solidFill>
                  <a:srgbClr val="FFFF00"/>
                </a:solidFill>
              </a:rPr>
              <a:t>G.	Compromises </a:t>
            </a:r>
            <a:r>
              <a:rPr lang="en-US" sz="1600" dirty="0">
                <a:solidFill>
                  <a:srgbClr val="FFFF00"/>
                </a:solidFill>
              </a:rPr>
              <a:t>controlling design criteria or would require a design exception as discussed in Volume I, Section 100, of the Location and Design Manual. </a:t>
            </a:r>
            <a:endParaRPr lang="en-US" sz="1600" dirty="0" smtClean="0">
              <a:solidFill>
                <a:srgbClr val="FFFF00"/>
              </a:solidFill>
            </a:endParaRPr>
          </a:p>
          <a:p>
            <a:endParaRPr lang="en-US" sz="1600" u="sng" dirty="0" smtClean="0">
              <a:solidFill>
                <a:srgbClr val="FFFF00"/>
              </a:solidFill>
            </a:endParaRPr>
          </a:p>
          <a:p>
            <a:pPr>
              <a:spcBef>
                <a:spcPts val="600"/>
              </a:spcBef>
              <a:spcAft>
                <a:spcPts val="600"/>
              </a:spcAft>
            </a:pPr>
            <a:r>
              <a:rPr lang="en-US" sz="1600" u="sng" dirty="0">
                <a:solidFill>
                  <a:srgbClr val="FFFF00"/>
                </a:solidFill>
              </a:rPr>
              <a:t>H. 	 Have Contractor review the utility note and coordinate with the utility coordinator (District and Central Office) to lessen the impact on the utility.</a:t>
            </a:r>
          </a:p>
          <a:p>
            <a:pPr>
              <a:spcBef>
                <a:spcPts val="600"/>
              </a:spcBef>
              <a:spcAft>
                <a:spcPts val="600"/>
              </a:spcAft>
              <a:buNone/>
            </a:pPr>
            <a:r>
              <a:rPr lang="en-US" sz="1600" b="1" dirty="0">
                <a:solidFill>
                  <a:srgbClr val="FFFF00"/>
                </a:solidFill>
              </a:rPr>
              <a:t>        </a:t>
            </a:r>
            <a:r>
              <a:rPr lang="en-US" sz="1600" u="sng" dirty="0">
                <a:solidFill>
                  <a:srgbClr val="FFFF00"/>
                </a:solidFill>
              </a:rPr>
              <a:t>If the utility has to incur additional costs in order to meet     the contractor's VECP request, the contractor must, and is solely responsible for, reimbursing the utility for those costs.</a:t>
            </a:r>
          </a:p>
          <a:p>
            <a:endParaRPr lang="en-US" sz="2000" u="sng" dirty="0">
              <a:solidFill>
                <a:srgbClr val="FFFF00"/>
              </a:solidFill>
            </a:endParaRPr>
          </a:p>
          <a:p>
            <a:endParaRPr lang="en-US" sz="2000" u="sng" dirty="0">
              <a:solidFill>
                <a:srgbClr val="FFFF00"/>
              </a:solidFill>
            </a:endParaRPr>
          </a:p>
          <a:p>
            <a:pPr lvl="0"/>
            <a:endParaRPr lang="en-US" sz="2000" u="sng" dirty="0">
              <a:solidFill>
                <a:srgbClr val="FFFF00"/>
              </a:solidFill>
            </a:endParaRPr>
          </a:p>
          <a:p>
            <a:pPr marL="0" indent="0">
              <a:buNone/>
            </a:pPr>
            <a:r>
              <a:rPr lang="en-US" sz="2000" u="sng" dirty="0" smtClean="0">
                <a:solidFill>
                  <a:srgbClr val="FFFF00"/>
                </a:solidFill>
              </a:rPr>
              <a:t>    </a:t>
            </a:r>
            <a:endParaRPr lang="en-US" sz="2800" u="sng" dirty="0">
              <a:solidFill>
                <a:srgbClr val="FFFF00"/>
              </a:solidFill>
            </a:endParaRPr>
          </a:p>
        </p:txBody>
      </p:sp>
    </p:spTree>
    <p:extLst>
      <p:ext uri="{BB962C8B-B14F-4D97-AF65-F5344CB8AC3E}">
        <p14:creationId xmlns:p14="http://schemas.microsoft.com/office/powerpoint/2010/main" val="12271884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76358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3581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334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58387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06455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4507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10061602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99194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62432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3509262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914400"/>
          </a:xfrm>
        </p:spPr>
        <p:txBody>
          <a:bodyPr/>
          <a:lstStyle/>
          <a:p>
            <a:r>
              <a:rPr lang="en-US" sz="2400" dirty="0" smtClean="0"/>
              <a:t>Characteristics removed from 2010 C&amp;MS 105.19</a:t>
            </a:r>
            <a:endParaRPr lang="en-US" sz="2400" dirty="0"/>
          </a:p>
        </p:txBody>
      </p:sp>
      <p:sp>
        <p:nvSpPr>
          <p:cNvPr id="3" name="Content Placeholder 2"/>
          <p:cNvSpPr>
            <a:spLocks noGrp="1"/>
          </p:cNvSpPr>
          <p:nvPr>
            <p:ph idx="1"/>
          </p:nvPr>
        </p:nvSpPr>
        <p:spPr/>
        <p:txBody>
          <a:bodyPr/>
          <a:lstStyle/>
          <a:p>
            <a:r>
              <a:rPr lang="en-US" sz="1600" dirty="0" smtClean="0"/>
              <a:t>D. Changes the special architectural aesthetic treatment of structures.</a:t>
            </a:r>
          </a:p>
          <a:p>
            <a:r>
              <a:rPr lang="en-US" sz="1600" dirty="0" smtClean="0"/>
              <a:t>E.	Changes the design or thickness of cast-in-place concrete decks.</a:t>
            </a:r>
          </a:p>
          <a:p>
            <a:r>
              <a:rPr lang="en-US" sz="1600" dirty="0" smtClean="0"/>
              <a:t>F. Changes the cross section of geometric design features such as, but not limited to, bridge width, vertical clearance, horizontal clearance, shoulder width.</a:t>
            </a:r>
          </a:p>
          <a:p>
            <a:r>
              <a:rPr lang="en-US" sz="1600" dirty="0" smtClean="0"/>
              <a:t>H. Changes the design of overhead sign supports and breakaway sign supports.</a:t>
            </a:r>
          </a:p>
          <a:p>
            <a:r>
              <a:rPr lang="en-US" sz="1600" dirty="0" smtClean="0"/>
              <a:t>I. Change the type of noise barriers.</a:t>
            </a:r>
          </a:p>
          <a:p>
            <a:r>
              <a:rPr lang="en-US" sz="1600" dirty="0" smtClean="0"/>
              <a:t>J. Changes prescribed sequence of operations for the work as originally contemplated and/or the method for maintaining traffic.</a:t>
            </a:r>
          </a:p>
          <a:p>
            <a:r>
              <a:rPr lang="en-US" sz="1600" dirty="0" smtClean="0"/>
              <a:t>N</a:t>
            </a:r>
            <a:r>
              <a:rPr lang="en-US" sz="1600" dirty="0" smtClean="0"/>
              <a:t>. Causes additional work, increases the cost, or causes modifications to adjacent projects.</a:t>
            </a:r>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33725027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20904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96332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4983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96256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9977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08706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81493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Tree>
    <p:extLst>
      <p:ext uri="{BB962C8B-B14F-4D97-AF65-F5344CB8AC3E}">
        <p14:creationId xmlns:p14="http://schemas.microsoft.com/office/powerpoint/2010/main" val="5258495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15397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084612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Proposed Submission Process</a:t>
            </a:r>
          </a:p>
        </p:txBody>
      </p:sp>
      <p:sp>
        <p:nvSpPr>
          <p:cNvPr id="3" name="Content Placeholder 2"/>
          <p:cNvSpPr>
            <a:spLocks noGrp="1"/>
          </p:cNvSpPr>
          <p:nvPr>
            <p:ph idx="1"/>
          </p:nvPr>
        </p:nvSpPr>
        <p:spPr/>
        <p:txBody>
          <a:bodyPr/>
          <a:lstStyle/>
          <a:p>
            <a:r>
              <a:rPr lang="en-US" sz="1600" dirty="0" smtClean="0"/>
              <a:t>All VECP’s must be submitted to the District</a:t>
            </a:r>
          </a:p>
          <a:p>
            <a:r>
              <a:rPr lang="en-US" sz="1600" dirty="0" smtClean="0"/>
              <a:t>District will forward all VECP’s to the Central Office VECP Coordinator (electronic copy is acceptable)</a:t>
            </a:r>
          </a:p>
          <a:p>
            <a:r>
              <a:rPr lang="en-US" sz="1600" dirty="0" smtClean="0"/>
              <a:t>If VECP value is </a:t>
            </a:r>
            <a:r>
              <a:rPr lang="en-US" sz="1600" dirty="0"/>
              <a:t>under</a:t>
            </a:r>
            <a:r>
              <a:rPr lang="en-US" sz="1600" dirty="0" smtClean="0"/>
              <a:t> $50,000, District will accept/deny the proposal and notify the VECP Coordinator </a:t>
            </a:r>
          </a:p>
          <a:p>
            <a:r>
              <a:rPr lang="en-US" sz="1600" dirty="0" smtClean="0"/>
              <a:t>If VECP </a:t>
            </a:r>
            <a:r>
              <a:rPr lang="en-US" sz="1600" dirty="0"/>
              <a:t>value </a:t>
            </a:r>
            <a:r>
              <a:rPr lang="en-US" sz="1600" dirty="0" smtClean="0"/>
              <a:t>is </a:t>
            </a:r>
            <a:r>
              <a:rPr lang="en-US" sz="1600" dirty="0"/>
              <a:t>over</a:t>
            </a:r>
            <a:r>
              <a:rPr lang="en-US" sz="1600" dirty="0" smtClean="0"/>
              <a:t> </a:t>
            </a:r>
            <a:r>
              <a:rPr lang="en-US" sz="1600" dirty="0"/>
              <a:t>$</a:t>
            </a:r>
            <a:r>
              <a:rPr lang="en-US" sz="1600" dirty="0" smtClean="0"/>
              <a:t>50,000, District must include the VECP coordinator  in Central Office in the decision.</a:t>
            </a:r>
          </a:p>
          <a:p>
            <a:pPr lvl="1"/>
            <a:r>
              <a:rPr lang="en-US" sz="1600" dirty="0" smtClean="0"/>
              <a:t>The VECP coordinator will send the VECP to the Deputy Director of Construction, Planning and Engineering.</a:t>
            </a:r>
          </a:p>
          <a:p>
            <a:pPr lvl="1"/>
            <a:r>
              <a:rPr lang="en-US" sz="1600" dirty="0" smtClean="0"/>
              <a:t>After review</a:t>
            </a:r>
            <a:r>
              <a:rPr lang="en-US" sz="1600" dirty="0"/>
              <a:t>:</a:t>
            </a:r>
            <a:endParaRPr lang="en-US" sz="1600" dirty="0" smtClean="0"/>
          </a:p>
          <a:p>
            <a:pPr lvl="2"/>
            <a:r>
              <a:rPr lang="en-US" sz="1600" dirty="0" smtClean="0"/>
              <a:t> if CO and District agree with the proposed VECP, permission to proceed will be sent to the Contractor.</a:t>
            </a:r>
          </a:p>
          <a:p>
            <a:pPr lvl="2"/>
            <a:r>
              <a:rPr lang="en-US" sz="1600" dirty="0" smtClean="0"/>
              <a:t>If VECP is denied, the Contractor will be given the opportunity to appeal.</a:t>
            </a:r>
          </a:p>
          <a:p>
            <a:r>
              <a:rPr lang="en-US" sz="1600" dirty="0" smtClean="0"/>
              <a:t>A meeting can be requested by either party at any time.</a:t>
            </a:r>
            <a:endParaRPr lang="en-US" sz="1600" dirty="0"/>
          </a:p>
        </p:txBody>
      </p:sp>
    </p:spTree>
    <p:extLst>
      <p:ext uri="{BB962C8B-B14F-4D97-AF65-F5344CB8AC3E}">
        <p14:creationId xmlns:p14="http://schemas.microsoft.com/office/powerpoint/2010/main" val="31149983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7239000" cy="6858000"/>
          </a:xfrm>
          <a:prstGeom prst="rect">
            <a:avLst/>
          </a:prstGeom>
        </p:spPr>
      </p:pic>
    </p:spTree>
    <p:extLst>
      <p:ext uri="{BB962C8B-B14F-4D97-AF65-F5344CB8AC3E}">
        <p14:creationId xmlns:p14="http://schemas.microsoft.com/office/powerpoint/2010/main" val="6655088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1143000"/>
          </a:xfrm>
        </p:spPr>
        <p:txBody>
          <a:bodyPr/>
          <a:lstStyle/>
          <a:p>
            <a:pPr eaLnBrk="1" hangingPunct="1"/>
            <a:r>
              <a:rPr lang="en-US" b="1" smtClean="0"/>
              <a:t>June 2007</a:t>
            </a:r>
            <a:r>
              <a:rPr lang="en-US" sz="2000" b="1" smtClean="0"/>
              <a:t>Looking NB 8 /Ramp A,B to left</a:t>
            </a:r>
            <a:endParaRPr lang="en-US" b="1" smtClean="0"/>
          </a:p>
        </p:txBody>
      </p:sp>
      <p:pic>
        <p:nvPicPr>
          <p:cNvPr id="7171" name="Picture 3" descr="_DSC747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990600"/>
            <a:ext cx="7696200" cy="5638800"/>
          </a:xfrm>
          <a:noFill/>
        </p:spPr>
      </p:pic>
    </p:spTree>
    <p:extLst>
      <p:ext uri="{BB962C8B-B14F-4D97-AF65-F5344CB8AC3E}">
        <p14:creationId xmlns:p14="http://schemas.microsoft.com/office/powerpoint/2010/main" val="39005606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r>
              <a:rPr lang="en-US" sz="3600" smtClean="0"/>
              <a:t>January 2008</a:t>
            </a:r>
            <a:r>
              <a:rPr lang="en-US" sz="2000" smtClean="0"/>
              <a:t/>
            </a:r>
            <a:br>
              <a:rPr lang="en-US" sz="2000" smtClean="0"/>
            </a:br>
            <a:r>
              <a:rPr lang="en-US" sz="2000" smtClean="0"/>
              <a:t>I271 bottom/ Ramp A-B at the top</a:t>
            </a:r>
            <a:endParaRPr lang="en-US" sz="3600" smtClean="0"/>
          </a:p>
        </p:txBody>
      </p:sp>
      <p:pic>
        <p:nvPicPr>
          <p:cNvPr id="10243" name="Picture 4" descr="_DSC1216[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47800"/>
            <a:ext cx="9144000" cy="5257800"/>
          </a:xfrm>
          <a:noFill/>
        </p:spPr>
      </p:pic>
    </p:spTree>
    <p:extLst>
      <p:ext uri="{BB962C8B-B14F-4D97-AF65-F5344CB8AC3E}">
        <p14:creationId xmlns:p14="http://schemas.microsoft.com/office/powerpoint/2010/main" val="35201713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Tree>
    <p:extLst>
      <p:ext uri="{BB962C8B-B14F-4D97-AF65-F5344CB8AC3E}">
        <p14:creationId xmlns:p14="http://schemas.microsoft.com/office/powerpoint/2010/main" val="32278462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Tree>
    <p:extLst>
      <p:ext uri="{BB962C8B-B14F-4D97-AF65-F5344CB8AC3E}">
        <p14:creationId xmlns:p14="http://schemas.microsoft.com/office/powerpoint/2010/main" val="11082003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 11665 SR-8 from SR-303 to I-271\XU3Y6200.JPG"/>
          <p:cNvPicPr>
            <a:picLocks noGrp="1" noChangeAspect="1" noChangeArrowheads="1"/>
          </p:cNvPicPr>
          <p:nvPr>
            <p:ph idx="1"/>
          </p:nvPr>
        </p:nvPicPr>
        <p:blipFill>
          <a:blip r:embed="rId2" cstate="print"/>
          <a:srcRect/>
          <a:stretch>
            <a:fillRect/>
          </a:stretch>
        </p:blipFill>
        <p:spPr bwMode="auto">
          <a:xfrm>
            <a:off x="228601" y="304800"/>
            <a:ext cx="8534400" cy="6248400"/>
          </a:xfrm>
          <a:prstGeom prst="rect">
            <a:avLst/>
          </a:prstGeom>
          <a:noFill/>
        </p:spPr>
      </p:pic>
      <p:sp>
        <p:nvSpPr>
          <p:cNvPr id="6" name="TextBox 5"/>
          <p:cNvSpPr txBox="1"/>
          <p:nvPr/>
        </p:nvSpPr>
        <p:spPr>
          <a:xfrm>
            <a:off x="6858000" y="6172200"/>
            <a:ext cx="949299" cy="369332"/>
          </a:xfrm>
          <a:prstGeom prst="rect">
            <a:avLst/>
          </a:prstGeom>
          <a:solidFill>
            <a:srgbClr val="92D050"/>
          </a:solidFill>
        </p:spPr>
        <p:txBody>
          <a:bodyPr wrap="none" rtlCol="0">
            <a:spAutoFit/>
          </a:bodyPr>
          <a:lstStyle/>
          <a:p>
            <a:r>
              <a:rPr lang="en-US" dirty="0" smtClean="0">
                <a:solidFill>
                  <a:prstClr val="black"/>
                </a:solidFill>
              </a:rPr>
              <a:t>4/15/08</a:t>
            </a:r>
            <a:endParaRPr lang="en-US" dirty="0">
              <a:solidFill>
                <a:prstClr val="black"/>
              </a:solidFill>
            </a:endParaRPr>
          </a:p>
        </p:txBody>
      </p:sp>
    </p:spTree>
    <p:extLst>
      <p:ext uri="{BB962C8B-B14F-4D97-AF65-F5344CB8AC3E}">
        <p14:creationId xmlns:p14="http://schemas.microsoft.com/office/powerpoint/2010/main" val="8477058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t>July 2006                    October 2009</a:t>
            </a:r>
            <a:endParaRPr lang="en-US" dirty="0"/>
          </a:p>
        </p:txBody>
      </p:sp>
      <p:pic>
        <p:nvPicPr>
          <p:cNvPr id="4" name="Content Placeholder 3" descr="12x18_DSC2805.jpg"/>
          <p:cNvPicPr>
            <a:picLocks noGrp="1" noChangeAspect="1"/>
          </p:cNvPicPr>
          <p:nvPr>
            <p:ph idx="1"/>
          </p:nvPr>
        </p:nvPicPr>
        <p:blipFill>
          <a:blip r:embed="rId2" cstate="print"/>
          <a:stretch>
            <a:fillRect/>
          </a:stretch>
        </p:blipFill>
        <p:spPr>
          <a:xfrm>
            <a:off x="4572000" y="533400"/>
            <a:ext cx="4419600" cy="5943600"/>
          </a:xfrm>
        </p:spPr>
      </p:pic>
      <p:pic>
        <p:nvPicPr>
          <p:cNvPr id="1026" name="Picture 2" descr="E:\Jul06_DSC2402.jpg"/>
          <p:cNvPicPr>
            <a:picLocks noChangeAspect="1" noChangeArrowheads="1"/>
          </p:cNvPicPr>
          <p:nvPr/>
        </p:nvPicPr>
        <p:blipFill>
          <a:blip r:embed="rId3" cstate="print"/>
          <a:srcRect/>
          <a:stretch>
            <a:fillRect/>
          </a:stretch>
        </p:blipFill>
        <p:spPr bwMode="auto">
          <a:xfrm>
            <a:off x="228600" y="609600"/>
            <a:ext cx="4038600" cy="5867400"/>
          </a:xfrm>
          <a:prstGeom prst="rect">
            <a:avLst/>
          </a:prstGeom>
          <a:noFill/>
        </p:spPr>
      </p:pic>
    </p:spTree>
    <p:extLst>
      <p:ext uri="{BB962C8B-B14F-4D97-AF65-F5344CB8AC3E}">
        <p14:creationId xmlns:p14="http://schemas.microsoft.com/office/powerpoint/2010/main" val="3762864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06806" y="28517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Batang" pitchFamily="18" charset="-127"/>
                <a:ea typeface="Batang" pitchFamily="18" charset="-127"/>
                <a:cs typeface="+mj-cs"/>
              </a:defRPr>
            </a:lvl1pPr>
            <a:lvl2pPr algn="ctr" rtl="0" eaLnBrk="0" fontAlgn="base" hangingPunct="0">
              <a:spcBef>
                <a:spcPct val="0"/>
              </a:spcBef>
              <a:spcAft>
                <a:spcPct val="0"/>
              </a:spcAft>
              <a:defRPr sz="4000" b="1">
                <a:solidFill>
                  <a:schemeClr val="bg1"/>
                </a:solidFill>
                <a:latin typeface="Batang" pitchFamily="18" charset="-127"/>
                <a:ea typeface="Batang" pitchFamily="18" charset="-127"/>
              </a:defRPr>
            </a:lvl2pPr>
            <a:lvl3pPr algn="ctr" rtl="0" eaLnBrk="0" fontAlgn="base" hangingPunct="0">
              <a:spcBef>
                <a:spcPct val="0"/>
              </a:spcBef>
              <a:spcAft>
                <a:spcPct val="0"/>
              </a:spcAft>
              <a:defRPr sz="4000" b="1">
                <a:solidFill>
                  <a:schemeClr val="bg1"/>
                </a:solidFill>
                <a:latin typeface="Batang" pitchFamily="18" charset="-127"/>
                <a:ea typeface="Batang" pitchFamily="18" charset="-127"/>
              </a:defRPr>
            </a:lvl3pPr>
            <a:lvl4pPr algn="ctr" rtl="0" eaLnBrk="0" fontAlgn="base" hangingPunct="0">
              <a:spcBef>
                <a:spcPct val="0"/>
              </a:spcBef>
              <a:spcAft>
                <a:spcPct val="0"/>
              </a:spcAft>
              <a:defRPr sz="4000" b="1">
                <a:solidFill>
                  <a:schemeClr val="bg1"/>
                </a:solidFill>
                <a:latin typeface="Batang" pitchFamily="18" charset="-127"/>
                <a:ea typeface="Batang" pitchFamily="18" charset="-127"/>
              </a:defRPr>
            </a:lvl4pPr>
            <a:lvl5pPr algn="ctr" rtl="0" eaLnBrk="0" fontAlgn="base" hangingPunct="0">
              <a:spcBef>
                <a:spcPct val="0"/>
              </a:spcBef>
              <a:spcAft>
                <a:spcPct val="0"/>
              </a:spcAft>
              <a:defRPr sz="4000" b="1">
                <a:solidFill>
                  <a:schemeClr val="bg1"/>
                </a:solidFill>
                <a:latin typeface="Batang" pitchFamily="18" charset="-127"/>
                <a:ea typeface="Batang" pitchFamily="18" charset="-127"/>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defRPr/>
            </a:pPr>
            <a:r>
              <a:rPr lang="en-US" sz="4800" kern="0" dirty="0" smtClean="0">
                <a:solidFill>
                  <a:srgbClr val="000000"/>
                </a:solidFill>
              </a:rPr>
              <a:t>Questions</a:t>
            </a:r>
            <a:endParaRPr lang="en-US" sz="4800" kern="0" dirty="0">
              <a:solidFill>
                <a:srgbClr val="000000"/>
              </a:solidFill>
            </a:endParaRPr>
          </a:p>
        </p:txBody>
      </p:sp>
      <p:pic>
        <p:nvPicPr>
          <p:cNvPr id="3" name="Content Placeholder 3" descr="Questions.jpg"/>
          <p:cNvPicPr>
            <a:picLocks noChangeAspect="1"/>
          </p:cNvPicPr>
          <p:nvPr/>
        </p:nvPicPr>
        <p:blipFill>
          <a:blip r:embed="rId2" cstate="print"/>
          <a:stretch>
            <a:fillRect/>
          </a:stretch>
        </p:blipFill>
        <p:spPr bwMode="auto">
          <a:xfrm>
            <a:off x="3048000" y="1711453"/>
            <a:ext cx="3147213" cy="468934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85930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a:off x="4114800" y="2667000"/>
            <a:ext cx="3962400"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10708495"/>
      </p:ext>
    </p:extLst>
  </p:cSld>
  <p:clrMapOvr>
    <a:masterClrMapping/>
  </p:clrMapOvr>
</p:sld>
</file>

<file path=ppt/theme/theme1.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DOT Master - Letterhead Styl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pperplateArial">
      <a:majorFont>
        <a:latin typeface="Copperplate Gothic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DOT PowerPoint Templates 2011-All">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DOT Master - Old School Zeph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DOT Master - New Look">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rgiaArial">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B3F82C0E416344BB52A49E32F55FC1" ma:contentTypeVersion="0" ma:contentTypeDescription="Create a new document." ma:contentTypeScope="" ma:versionID="8ddb508e366312baaea4f70999432933">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5DC50B68-AC26-475F-9594-B8F6C264BD19}"/>
</file>

<file path=customXml/itemProps2.xml><?xml version="1.0" encoding="utf-8"?>
<ds:datastoreItem xmlns:ds="http://schemas.openxmlformats.org/officeDocument/2006/customXml" ds:itemID="{806B99E4-754A-4E08-BFE4-80578524AEEF}"/>
</file>

<file path=customXml/itemProps3.xml><?xml version="1.0" encoding="utf-8"?>
<ds:datastoreItem xmlns:ds="http://schemas.openxmlformats.org/officeDocument/2006/customXml" ds:itemID="{C3B4ED34-FFB4-4CF6-A233-A289B2940A3C}"/>
</file>

<file path=docProps/app.xml><?xml version="1.0" encoding="utf-8"?>
<Properties xmlns="http://schemas.openxmlformats.org/officeDocument/2006/extended-properties" xmlns:vt="http://schemas.openxmlformats.org/officeDocument/2006/docPropsVTypes">
  <Template>Theme1</Template>
  <TotalTime>15434</TotalTime>
  <Words>2333</Words>
  <Application>Microsoft Office PowerPoint</Application>
  <PresentationFormat>On-screen Show (4:3)</PresentationFormat>
  <Paragraphs>619</Paragraphs>
  <Slides>98</Slides>
  <Notes>8</Notes>
  <HiddenSlides>0</HiddenSlides>
  <MMClips>0</MMClips>
  <ScaleCrop>false</ScaleCrop>
  <HeadingPairs>
    <vt:vector size="4" baseType="variant">
      <vt:variant>
        <vt:lpstr>Theme</vt:lpstr>
      </vt:variant>
      <vt:variant>
        <vt:i4>10</vt:i4>
      </vt:variant>
      <vt:variant>
        <vt:lpstr>Slide Titles</vt:lpstr>
      </vt:variant>
      <vt:variant>
        <vt:i4>98</vt:i4>
      </vt:variant>
    </vt:vector>
  </HeadingPairs>
  <TitlesOfParts>
    <vt:vector size="108" baseType="lpstr">
      <vt:lpstr>Theme1</vt:lpstr>
      <vt:lpstr>1_Theme1</vt:lpstr>
      <vt:lpstr>ODOT Master - Letterhead Style</vt:lpstr>
      <vt:lpstr>ODOT PowerPoint Templates 2011-All</vt:lpstr>
      <vt:lpstr>ODOT Master - Old School Zepher</vt:lpstr>
      <vt:lpstr>ODOT Master - New Look</vt:lpstr>
      <vt:lpstr>Default Design</vt:lpstr>
      <vt:lpstr>2_Office Theme</vt:lpstr>
      <vt:lpstr>Office Theme</vt:lpstr>
      <vt:lpstr>5_Office Theme</vt:lpstr>
      <vt:lpstr>2011 Conaway conference</vt:lpstr>
      <vt:lpstr>Goals of Value Engineering</vt:lpstr>
      <vt:lpstr>ODOT’s New Approach</vt:lpstr>
      <vt:lpstr>Proposed Ways to accomplish this change</vt:lpstr>
      <vt:lpstr>ODOT Reviewing w/FHWA</vt:lpstr>
      <vt:lpstr>Proposed changes to CM&amp;S 105.19</vt:lpstr>
      <vt:lpstr>Proposed changes to CM&amp;S 105.19</vt:lpstr>
      <vt:lpstr>Characteristics removed from 2010 C&amp;MS 105.19</vt:lpstr>
      <vt:lpstr>Proposed Submission Process</vt:lpstr>
      <vt:lpstr>Annual VECP Accomplishment Report for Federal Fiscal Year 2010</vt:lpstr>
      <vt:lpstr>VECP program goals and measures Overview</vt:lpstr>
      <vt:lpstr>Estimating’s Role</vt:lpstr>
      <vt:lpstr>Standard Procedure</vt:lpstr>
      <vt:lpstr>Preliminary Submittal</vt:lpstr>
      <vt:lpstr>Items of Concern</vt:lpstr>
      <vt:lpstr> </vt:lpstr>
      <vt:lpstr>PowerPoint Presentation</vt:lpstr>
      <vt:lpstr>VECP sample # 3</vt:lpstr>
      <vt:lpstr>PowerPoint Presentation</vt:lpstr>
      <vt:lpstr>  ODOT Project 467(06) SR 8/I-271 Reconstruction City of Macedonia VECP Proposal    </vt:lpstr>
      <vt:lpstr>PowerPoint Presentation</vt:lpstr>
      <vt:lpstr>PowerPoint Presentation</vt:lpstr>
      <vt:lpstr>Typical Geologic Cross-Section</vt:lpstr>
      <vt:lpstr>Engineering Properties of Soils</vt:lpstr>
      <vt:lpstr>PowerPoint Presentation</vt:lpstr>
      <vt:lpstr>PowerPoint Presentation</vt:lpstr>
      <vt:lpstr>PowerPoint Presentation</vt:lpstr>
      <vt:lpstr>PowerPoint Presentation</vt:lpstr>
      <vt:lpstr>PowerPoint Presentation</vt:lpstr>
      <vt:lpstr>Final VECP Proposal  SUM 467(06)</vt:lpstr>
      <vt:lpstr>VECP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June 2007Looking NB 8 /Ramp A,B to left</vt:lpstr>
      <vt:lpstr>January 2008 I271 bottom/ Ramp A-B at the top</vt:lpstr>
      <vt:lpstr>PowerPoint Presentation</vt:lpstr>
      <vt:lpstr>PowerPoint Presentation</vt:lpstr>
      <vt:lpstr>PowerPoint Presentation</vt:lpstr>
      <vt:lpstr>July 2006                    October 2009</vt:lpstr>
      <vt:lpstr>PowerPoint Presentation</vt:lpstr>
      <vt:lpstr>PowerPoint Presentation</vt:lpstr>
    </vt:vector>
  </TitlesOfParts>
  <Company>Ohio Department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105.19 VECP</dc:title>
  <dc:creator>Naureen Dar</dc:creator>
  <cp:lastModifiedBy>Naureen Dar</cp:lastModifiedBy>
  <cp:revision>140</cp:revision>
  <cp:lastPrinted>2011-03-14T15:40:09Z</cp:lastPrinted>
  <dcterms:created xsi:type="dcterms:W3CDTF">2011-02-16T18:38:44Z</dcterms:created>
  <dcterms:modified xsi:type="dcterms:W3CDTF">2011-03-16T18:58:22Z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0x01010031B3F82C0E416344BB52A49E32F55FC1</vt:lpwstr>
  </property>
</Properties>
</file>